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91" r:id="rId2"/>
  </p:sldMasterIdLst>
  <p:notesMasterIdLst>
    <p:notesMasterId r:id="rId40"/>
  </p:notesMasterIdLst>
  <p:sldIdLst>
    <p:sldId id="256" r:id="rId3"/>
    <p:sldId id="265" r:id="rId4"/>
    <p:sldId id="359" r:id="rId5"/>
    <p:sldId id="26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324" r:id="rId14"/>
    <p:sldId id="356" r:id="rId15"/>
    <p:sldId id="358" r:id="rId16"/>
    <p:sldId id="357" r:id="rId17"/>
    <p:sldId id="353" r:id="rId18"/>
    <p:sldId id="267" r:id="rId19"/>
    <p:sldId id="268" r:id="rId20"/>
    <p:sldId id="269" r:id="rId21"/>
    <p:sldId id="325" r:id="rId22"/>
    <p:sldId id="277" r:id="rId23"/>
    <p:sldId id="351" r:id="rId24"/>
    <p:sldId id="350" r:id="rId25"/>
    <p:sldId id="349" r:id="rId26"/>
    <p:sldId id="279" r:id="rId27"/>
    <p:sldId id="352" r:id="rId28"/>
    <p:sldId id="280" r:id="rId29"/>
    <p:sldId id="286" r:id="rId30"/>
    <p:sldId id="345" r:id="rId31"/>
    <p:sldId id="288" r:id="rId32"/>
    <p:sldId id="281" r:id="rId33"/>
    <p:sldId id="287" r:id="rId34"/>
    <p:sldId id="282" r:id="rId35"/>
    <p:sldId id="283" r:id="rId36"/>
    <p:sldId id="270" r:id="rId37"/>
    <p:sldId id="285" r:id="rId38"/>
    <p:sldId id="284" r:id="rId39"/>
  </p:sldIdLst>
  <p:sldSz cx="24384000" cy="13716000"/>
  <p:notesSz cx="6858000" cy="9144000"/>
  <p:embeddedFontLst>
    <p:embeddedFont>
      <p:font typeface="Avenir Book" panose="02000503020000020003" pitchFamily="2" charset="0"/>
      <p:regular r:id="rId41"/>
      <p: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mbria Math" panose="02040503050406030204" pitchFamily="18" charset="0"/>
      <p:regular r:id="rId47"/>
    </p:embeddedFont>
    <p:embeddedFont>
      <p:font typeface="Garamond" panose="02020404030301010803" pitchFamily="18" charset="0"/>
      <p:regular r:id="rId48"/>
      <p:bold r:id="rId49"/>
      <p:italic r:id="rId50"/>
      <p:boldItalic r:id="rId51"/>
    </p:embeddedFont>
    <p:embeddedFont>
      <p:font typeface="OCRB" panose="020B0609020202020204" pitchFamily="49" charset="77"/>
      <p:regular r:id="rId52"/>
    </p:embeddedFont>
    <p:embeddedFont>
      <p:font typeface="Open Sans ExtraBold" panose="020B0606030504020204" pitchFamily="34" charset="0"/>
      <p:bold r:id="rId53"/>
      <p:italic r:id="rId54"/>
      <p:boldItalic r:id="rId55"/>
    </p:embeddedFont>
    <p:embeddedFont>
      <p:font typeface="Open Sans Light" panose="020B0306030504020204" pitchFamily="34" charset="0"/>
      <p:regular r:id="rId56"/>
      <p:italic r:id="rId57"/>
    </p:embeddedFont>
    <p:embeddedFont>
      <p:font typeface="Open Sans Semibold" panose="020B0606030504020204" pitchFamily="34" charset="0"/>
      <p:regular r:id="rId58"/>
      <p:bold r:id="rId59"/>
      <p:italic r:id="rId60"/>
      <p:boldItalic r:id="rId61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3" autoAdjust="0"/>
    <p:restoredTop sz="87966"/>
  </p:normalViewPr>
  <p:slideViewPr>
    <p:cSldViewPr snapToGrid="0" snapToObjects="1">
      <p:cViewPr varScale="1">
        <p:scale>
          <a:sx n="48" d="100"/>
          <a:sy n="48" d="100"/>
        </p:scale>
        <p:origin x="1136" y="22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3.xml"/><Relationship Id="rId61" Type="http://schemas.openxmlformats.org/officeDocument/2006/relationships/font" Target="fonts/font2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396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87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540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58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152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2353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722D20-F203-A321-C13A-3A85A24C3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BDDA7B-8679-2A96-DA58-9B50735EA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5886"/>
            <a:ext cx="20057623" cy="852331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C79DE9-4AFD-C17C-6D01-10CB5913C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CBA874-2A87-342A-D528-C2660A034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03794-B39A-7A69-54AC-AFD888C8C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25C93-1B77-566C-CD32-E4AC841F1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923CA-0AF7-7160-B581-2CACED786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62FAA5-6C99-7043-5D20-4F0B7F863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D28E23-B05B-27F7-5B39-9129277EE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795C1-A678-59F7-F2CE-A3263373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86CA9C0B-2297-D313-69D1-18E9286ABA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470400"/>
            <a:ext cx="20057623" cy="7374436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3156DDE-55E0-C14A-879A-962B00D82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16357" y="354127"/>
            <a:ext cx="2563550" cy="108387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008AF-17B2-1560-3039-4C723BA0C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F6EF1-CFA9-A58C-D0E2-EFC77F0A6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995F2D-6472-91D6-94D4-E6E20D96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3551FA-97E6-2245-9BD6-C384100F7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43F2959-B66A-6965-1630-32470DA0FEB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E688A92-001A-F3A3-9579-334415A50E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D4C7860-5F70-B146-4BA9-96F2C21C3E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000605" y="13076008"/>
            <a:ext cx="370294" cy="379591"/>
          </a:xfrm>
          <a:ln/>
        </p:spPr>
        <p:txBody>
          <a:bodyPr/>
          <a:lstStyle>
            <a:lvl1pPr>
              <a:defRPr/>
            </a:lvl1pPr>
          </a:lstStyle>
          <a:p>
            <a:fld id="{F74BA00C-9531-D44E-BD72-24B8F9ABE2A2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60162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C5BEB-04C3-36E7-3DEA-594E7954B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47F1DF-CDDB-3D09-CBD5-0685BBA944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848320" y="13076008"/>
            <a:ext cx="674865" cy="379591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L2.</a:t>
            </a:r>
            <a:fld id="{B63F2D08-CDCF-0E48-9F1F-BE17A0C999D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84135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1428C-70EC-4205-7C13-0E2035DB4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9B3CEA-8E1B-5255-D39D-EF0BE115A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0B0F1-20C9-4B34-3A1F-30BA7AD1EA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L2.</a:t>
            </a:r>
            <a:fld id="{1EE592AA-0D84-AF4A-BA14-3D8FC34BCA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63457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62353-1D47-FF70-AA88-CA02EF504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17945-EAD6-1C9B-4699-506FB9CC5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5A147-F611-B1DF-47AE-879CA99550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L2.</a:t>
            </a:r>
            <a:fld id="{8FCA2703-508F-9749-BA3D-C872DA46249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91366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137B-E3D6-5E86-175E-60988C987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1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8DB8D-569D-BF86-25B8-29AC73934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1" y="9178927"/>
            <a:ext cx="21031200" cy="3000374"/>
          </a:xfrm>
        </p:spPr>
        <p:txBody>
          <a:bodyPr/>
          <a:lstStyle>
            <a:lvl1pPr marL="0" indent="0">
              <a:buNone/>
              <a:defRPr sz="4800"/>
            </a:lvl1pPr>
            <a:lvl2pPr marL="914400" indent="0">
              <a:buNone/>
              <a:defRPr sz="4000"/>
            </a:lvl2pPr>
            <a:lvl3pPr marL="1828800" indent="0">
              <a:buNone/>
              <a:defRPr sz="36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C5D9B-4C5D-2EFB-BB46-400E365EBD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L2.</a:t>
            </a:r>
            <a:fld id="{D74EDB49-D3FE-1D4E-BD0D-C0C4C3DF678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80128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D6A4A-0A87-A2F3-4A14-C5F19081B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27D00-4730-332A-0F71-9535806C5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28800" y="3962400"/>
            <a:ext cx="10160000" cy="822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04334-24C9-F362-8C04-BC656362D9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95200" y="3962400"/>
            <a:ext cx="10160000" cy="822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D9980-F931-28DE-951A-6BB8995622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L2.</a:t>
            </a:r>
            <a:fld id="{6813A2B1-E434-FD42-936B-07D5FC97B9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6878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914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3115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36EF1-45E3-4BD3-5D4B-9059C7EA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635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25D5F-2AF2-88F0-705D-CD953C8E4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0636" y="3362326"/>
            <a:ext cx="1031663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E99182-CC3D-5378-C5A5-3D56A92CC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80636" y="5010150"/>
            <a:ext cx="10316632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59B255-9A00-CAD4-A87E-5629E13649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7435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16BFAB-A8E3-21A6-6DE9-AFF29EDEAA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7435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32593-BE95-A001-AAF6-8BD6E36AE3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L2.</a:t>
            </a:r>
            <a:fld id="{095C3705-BB43-8D4A-9540-AABD975845F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56743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47F1DF-CDDB-3D09-CBD5-0685BBA944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L2.</a:t>
            </a:r>
            <a:fld id="{B63F2D08-CDCF-0E48-9F1F-BE17A0C999D2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1DEC1-E106-EEF2-BF38-B232E575E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473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797FA-41C4-4626-E60C-845E0BCAD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L2.</a:t>
            </a:r>
            <a:fld id="{59ED1BA1-429F-9643-ABC4-0D88D23C1D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28862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38EB-70BA-6BF1-BA41-470F67B16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636" y="914400"/>
            <a:ext cx="786553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312DC-1D4F-F0F2-C410-2706A01AE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7435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BD5456-FFDC-5719-11DF-1A825A89C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0636" y="4114800"/>
            <a:ext cx="786553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3C098-4FD9-F6D9-F753-779BA444C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L2.</a:t>
            </a:r>
            <a:fld id="{596A16F3-A4A8-484A-BEDE-12AA12A47E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97330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2687-A0DA-4105-6BC0-CA4B8D7B9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636" y="914400"/>
            <a:ext cx="7865533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49E5AB-9AA6-BF10-8FFD-8496F94881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7435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4FB21C-0A08-2482-9BC0-950B2AD66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0636" y="4114800"/>
            <a:ext cx="7865533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9E6298-4A81-9244-6436-F2FA20BC73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L2.</a:t>
            </a:r>
            <a:fld id="{EBC297EA-8B79-9D47-A507-A5883EBA6A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09076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4CC8-2A87-954D-0C3C-B61F2100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6A32E1-E0B6-15A3-20AF-7F1A95D43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3FBD6-842A-1E57-6584-CB0402932C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L2.</a:t>
            </a:r>
            <a:fld id="{5F5D6782-FAE6-6D4E-98DF-B044D24F49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13723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2F0AFA-5124-864F-F162-D1A7003CF4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8440400" y="609600"/>
            <a:ext cx="5537200" cy="11582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537B4B-ABBC-85BF-3824-3542049259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828800" y="609600"/>
            <a:ext cx="16205200" cy="11582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F1B0E-DE97-252F-3634-C262E0AB64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L2.</a:t>
            </a:r>
            <a:fld id="{673B2690-015B-9E42-960D-4892DCDACA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2280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C614F1-89F8-B808-9DD9-229AAF4CE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98E9C-690F-D5B2-6A0E-CA43C8C2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EBA59A-5DC7-987B-985C-E7F05D80D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  <p:sldLayoutId id="2147483689" r:id="rId24"/>
    <p:sldLayoutId id="2147483690" r:id="rId25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A32DB49-DB3B-E11C-1B0F-BB7A375822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860800" y="609600"/>
            <a:ext cx="201168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9C842D5-14F0-44A7-A003-7DB04EE353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0" y="3962400"/>
            <a:ext cx="20726400" cy="82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2294" name="Rectangle 6">
            <a:extLst>
              <a:ext uri="{FF2B5EF4-FFF2-40B4-BE49-F238E27FC236}">
                <a16:creationId xmlns:a16="http://schemas.microsoft.com/office/drawing/2014/main" id="{357CA954-A790-3770-ED56-A7FF23EFDE9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75200" y="12954000"/>
            <a:ext cx="508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2800"/>
            </a:lvl1pPr>
          </a:lstStyle>
          <a:p>
            <a:r>
              <a:rPr lang="en-US" altLang="en-US"/>
              <a:t>L2.</a:t>
            </a:r>
            <a:fld id="{9CFB7EFA-A8C4-5E41-A91E-118E129A5B5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316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88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8800" b="1">
          <a:solidFill>
            <a:schemeClr val="tx2"/>
          </a:solidFill>
          <a:latin typeface="Times New Roman" panose="02020603050405020304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8800" b="1">
          <a:solidFill>
            <a:schemeClr val="tx2"/>
          </a:solidFill>
          <a:latin typeface="Times New Roman" panose="02020603050405020304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8800" b="1">
          <a:solidFill>
            <a:schemeClr val="tx2"/>
          </a:solidFill>
          <a:latin typeface="Times New Roman" panose="02020603050405020304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8800" b="1">
          <a:solidFill>
            <a:schemeClr val="tx2"/>
          </a:solidFill>
          <a:latin typeface="Times New Roman" panose="02020603050405020304" pitchFamily="18" charset="0"/>
        </a:defRPr>
      </a:lvl5pPr>
      <a:lvl6pPr marL="914400" algn="l" rtl="0" fontAlgn="base">
        <a:spcBef>
          <a:spcPct val="0"/>
        </a:spcBef>
        <a:spcAft>
          <a:spcPct val="0"/>
        </a:spcAft>
        <a:defRPr sz="8800" b="1">
          <a:solidFill>
            <a:schemeClr val="tx2"/>
          </a:solidFill>
          <a:latin typeface="Times New Roman" panose="02020603050405020304" pitchFamily="18" charset="0"/>
        </a:defRPr>
      </a:lvl6pPr>
      <a:lvl7pPr marL="1828800" algn="l" rtl="0" fontAlgn="base">
        <a:spcBef>
          <a:spcPct val="0"/>
        </a:spcBef>
        <a:spcAft>
          <a:spcPct val="0"/>
        </a:spcAft>
        <a:defRPr sz="8800" b="1">
          <a:solidFill>
            <a:schemeClr val="tx2"/>
          </a:solidFill>
          <a:latin typeface="Times New Roman" panose="02020603050405020304" pitchFamily="18" charset="0"/>
        </a:defRPr>
      </a:lvl7pPr>
      <a:lvl8pPr marL="2743200" algn="l" rtl="0" fontAlgn="base">
        <a:spcBef>
          <a:spcPct val="0"/>
        </a:spcBef>
        <a:spcAft>
          <a:spcPct val="0"/>
        </a:spcAft>
        <a:defRPr sz="8800" b="1">
          <a:solidFill>
            <a:schemeClr val="tx2"/>
          </a:solidFill>
          <a:latin typeface="Times New Roman" panose="02020603050405020304" pitchFamily="18" charset="0"/>
        </a:defRPr>
      </a:lvl8pPr>
      <a:lvl9pPr marL="3657600" algn="l" rtl="0" fontAlgn="base">
        <a:spcBef>
          <a:spcPct val="0"/>
        </a:spcBef>
        <a:spcAft>
          <a:spcPct val="0"/>
        </a:spcAft>
        <a:defRPr sz="8800" b="1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685800" indent="-685800" algn="l" rtl="0" fontAlgn="base">
        <a:spcBef>
          <a:spcPct val="20000"/>
        </a:spcBef>
        <a:spcAft>
          <a:spcPct val="0"/>
        </a:spcAft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rtl="0" fontAlgn="base">
        <a:spcBef>
          <a:spcPct val="20000"/>
        </a:spcBef>
        <a:spcAft>
          <a:spcPct val="0"/>
        </a:spcAft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rtl="0" fontAlgn="base">
        <a:spcBef>
          <a:spcPct val="20000"/>
        </a:spcBef>
        <a:spcAft>
          <a:spcPct val="0"/>
        </a:spcAft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rtl="0" fontAlgn="base">
        <a:spcBef>
          <a:spcPct val="20000"/>
        </a:spcBef>
        <a:spcAft>
          <a:spcPct val="0"/>
        </a:spcAft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rtl="0" fontAlgn="base">
        <a:spcBef>
          <a:spcPct val="20000"/>
        </a:spcBef>
        <a:spcAft>
          <a:spcPct val="0"/>
        </a:spcAft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4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22.png"/><Relationship Id="rId21" Type="http://schemas.openxmlformats.org/officeDocument/2006/relationships/image" Target="../media/image53.png"/><Relationship Id="rId7" Type="http://schemas.openxmlformats.org/officeDocument/2006/relationships/image" Target="../media/image30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28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24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01342" y="8050247"/>
            <a:ext cx="21971001" cy="1905001"/>
          </a:xfrm>
        </p:spPr>
        <p:txBody>
          <a:bodyPr/>
          <a:lstStyle/>
          <a:p>
            <a:r>
              <a:rPr lang="en-US" cap="none" dirty="0"/>
              <a:t>Session 08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96" y="3870390"/>
            <a:ext cx="21971004" cy="3917819"/>
          </a:xfrm>
        </p:spPr>
        <p:txBody>
          <a:bodyPr/>
          <a:lstStyle/>
          <a:p>
            <a:r>
              <a:rPr lang="en-US" cap="none" dirty="0"/>
              <a:t>Divide and Conquer: Recurrence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Henry Lucky, </a:t>
            </a:r>
            <a:r>
              <a:rPr lang="en-US" dirty="0" err="1"/>
              <a:t>S.Kom</a:t>
            </a:r>
            <a:r>
              <a:rPr lang="en-US" dirty="0"/>
              <a:t>.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83F9C025-406E-B385-F1C3-687F7DCFE6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Substitution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037CE-F232-BB8C-0BE5-90DCEBAA3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A tighter upper bound!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4F0A24-140E-4D0A-F220-7B966250FB3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en-US" b="1" dirty="0"/>
              <a:t>IDEA:  </a:t>
            </a:r>
            <a:r>
              <a:rPr lang="en-US" altLang="en-US" dirty="0"/>
              <a:t>Strengthen the inductive hypothesis.</a:t>
            </a:r>
          </a:p>
          <a:p>
            <a:r>
              <a:rPr lang="en-US" altLang="en-US" b="1" dirty="0"/>
              <a:t>Subtract </a:t>
            </a:r>
            <a:r>
              <a:rPr lang="en-US" altLang="en-US" dirty="0"/>
              <a:t>a low-order term.</a:t>
            </a:r>
            <a:endParaRPr lang="en-US" altLang="en-US" b="1" dirty="0"/>
          </a:p>
          <a:p>
            <a:endParaRPr lang="en-US" dirty="0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3D7C825-9BFA-FCE7-0971-0D9681EC41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539750" cy="379412"/>
          </a:xfrm>
        </p:spPr>
        <p:txBody>
          <a:bodyPr/>
          <a:lstStyle/>
          <a:p>
            <a:r>
              <a:rPr lang="en-US" altLang="en-US"/>
              <a:t>L2.</a:t>
            </a:r>
            <a:fld id="{304BEB56-615C-794B-8944-60D7860F0181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67588" name="Text Box 4">
            <a:extLst>
              <a:ext uri="{FF2B5EF4-FFF2-40B4-BE49-F238E27FC236}">
                <a16:creationId xmlns:a16="http://schemas.microsoft.com/office/drawing/2014/main" id="{A0D6F3D4-D7B1-B5A9-84E0-F5D63084A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4075" y="5692041"/>
            <a:ext cx="1175834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800" i="1" dirty="0">
                <a:solidFill>
                  <a:schemeClr val="bg1"/>
                </a:solidFill>
              </a:rPr>
              <a:t>Inductive hypothesis</a:t>
            </a:r>
            <a:r>
              <a:rPr lang="en-US" altLang="en-US" sz="4800" dirty="0">
                <a:solidFill>
                  <a:schemeClr val="bg1"/>
                </a:solidFill>
              </a:rPr>
              <a:t>: </a:t>
            </a:r>
            <a:r>
              <a:rPr lang="en-US" altLang="en-US" sz="4800" i="1" dirty="0">
                <a:solidFill>
                  <a:schemeClr val="bg1"/>
                </a:solidFill>
              </a:rPr>
              <a:t>T</a:t>
            </a:r>
            <a:r>
              <a:rPr lang="en-US" altLang="en-US" sz="4800" dirty="0">
                <a:solidFill>
                  <a:schemeClr val="bg1"/>
                </a:solidFill>
              </a:rPr>
              <a:t>(</a:t>
            </a:r>
            <a:r>
              <a:rPr lang="en-US" altLang="en-US" sz="4800" i="1" dirty="0">
                <a:solidFill>
                  <a:schemeClr val="bg1"/>
                </a:solidFill>
              </a:rPr>
              <a:t>k</a:t>
            </a:r>
            <a:r>
              <a:rPr lang="en-US" altLang="en-US" sz="4800" dirty="0">
                <a:solidFill>
                  <a:schemeClr val="bg1"/>
                </a:solidFill>
              </a:rPr>
              <a:t>) </a:t>
            </a:r>
            <a:r>
              <a:rPr lang="en-US" altLang="en-US" sz="4800" dirty="0">
                <a:solidFill>
                  <a:schemeClr val="bg1"/>
                </a:solidFill>
                <a:latin typeface="Symbol" pitchFamily="2" charset="2"/>
              </a:rPr>
              <a:t>£</a:t>
            </a:r>
            <a:r>
              <a:rPr lang="en-US" altLang="en-US" sz="4800" dirty="0">
                <a:solidFill>
                  <a:schemeClr val="bg1"/>
                </a:solidFill>
              </a:rPr>
              <a:t> </a:t>
            </a:r>
            <a:r>
              <a:rPr lang="en-US" altLang="en-US" sz="4800" i="1" dirty="0">
                <a:solidFill>
                  <a:schemeClr val="bg1"/>
                </a:solidFill>
              </a:rPr>
              <a:t>c</a:t>
            </a:r>
            <a:r>
              <a:rPr lang="en-US" altLang="en-US" sz="4800" baseline="-25000" dirty="0">
                <a:solidFill>
                  <a:schemeClr val="bg1"/>
                </a:solidFill>
              </a:rPr>
              <a:t>1</a:t>
            </a:r>
            <a:r>
              <a:rPr lang="en-US" altLang="en-US" sz="4800" i="1" dirty="0">
                <a:solidFill>
                  <a:schemeClr val="bg1"/>
                </a:solidFill>
              </a:rPr>
              <a:t>k</a:t>
            </a:r>
            <a:r>
              <a:rPr lang="en-US" altLang="en-US" sz="4800" baseline="30000" dirty="0">
                <a:solidFill>
                  <a:schemeClr val="bg1"/>
                </a:solidFill>
              </a:rPr>
              <a:t>2</a:t>
            </a:r>
            <a:r>
              <a:rPr lang="en-US" altLang="en-US" sz="4800" dirty="0">
                <a:solidFill>
                  <a:schemeClr val="bg1"/>
                </a:solidFill>
              </a:rPr>
              <a:t> – </a:t>
            </a:r>
            <a:r>
              <a:rPr lang="en-US" altLang="en-US" sz="4800" i="1" dirty="0">
                <a:solidFill>
                  <a:schemeClr val="bg1"/>
                </a:solidFill>
              </a:rPr>
              <a:t>c</a:t>
            </a:r>
            <a:r>
              <a:rPr lang="en-US" altLang="en-US" sz="4800" baseline="-25000" dirty="0">
                <a:solidFill>
                  <a:schemeClr val="bg1"/>
                </a:solidFill>
              </a:rPr>
              <a:t>2</a:t>
            </a:r>
            <a:r>
              <a:rPr lang="en-US" altLang="en-US" sz="4800" i="1" dirty="0">
                <a:solidFill>
                  <a:schemeClr val="bg1"/>
                </a:solidFill>
              </a:rPr>
              <a:t>k</a:t>
            </a:r>
            <a:r>
              <a:rPr lang="en-US" altLang="en-US" sz="4800" dirty="0">
                <a:solidFill>
                  <a:schemeClr val="bg1"/>
                </a:solidFill>
              </a:rPr>
              <a:t> for </a:t>
            </a:r>
            <a:r>
              <a:rPr lang="en-US" altLang="en-US" sz="4800" i="1" dirty="0">
                <a:solidFill>
                  <a:schemeClr val="bg1"/>
                </a:solidFill>
              </a:rPr>
              <a:t>k</a:t>
            </a:r>
            <a:r>
              <a:rPr lang="en-US" altLang="en-US" sz="4800" dirty="0">
                <a:solidFill>
                  <a:schemeClr val="bg1"/>
                </a:solidFill>
              </a:rPr>
              <a:t> &lt; </a:t>
            </a:r>
            <a:r>
              <a:rPr lang="en-US" altLang="en-US" sz="4800" i="1" dirty="0">
                <a:solidFill>
                  <a:schemeClr val="bg1"/>
                </a:solidFill>
              </a:rPr>
              <a:t>n</a:t>
            </a:r>
            <a:r>
              <a:rPr lang="en-US" altLang="en-US" sz="4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7590" name="Text Box 6">
            <a:extLst>
              <a:ext uri="{FF2B5EF4-FFF2-40B4-BE49-F238E27FC236}">
                <a16:creationId xmlns:a16="http://schemas.microsoft.com/office/drawing/2014/main" id="{F277333D-9833-735E-3044-103A4146D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2801" y="11178441"/>
            <a:ext cx="293541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if  </a:t>
            </a:r>
            <a:r>
              <a:rPr lang="en-US" altLang="en-US" sz="4800" i="1">
                <a:solidFill>
                  <a:schemeClr val="bg1"/>
                </a:solidFill>
              </a:rPr>
              <a:t>c</a:t>
            </a:r>
            <a:r>
              <a:rPr lang="en-US" altLang="en-US" sz="4800" baseline="-25000">
                <a:solidFill>
                  <a:schemeClr val="bg1"/>
                </a:solidFill>
              </a:rPr>
              <a:t>2</a:t>
            </a:r>
            <a:r>
              <a:rPr lang="en-US" altLang="en-US" sz="4800">
                <a:solidFill>
                  <a:schemeClr val="bg1"/>
                </a:solidFill>
              </a:rPr>
              <a:t> &gt; 100.</a:t>
            </a:r>
          </a:p>
        </p:txBody>
      </p:sp>
      <p:sp>
        <p:nvSpPr>
          <p:cNvPr id="67591" name="Text Box 7">
            <a:extLst>
              <a:ext uri="{FF2B5EF4-FFF2-40B4-BE49-F238E27FC236}">
                <a16:creationId xmlns:a16="http://schemas.microsoft.com/office/drawing/2014/main" id="{0FF94913-9FE6-A293-917D-17E54254C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9439" y="12245241"/>
            <a:ext cx="1265121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Pick </a:t>
            </a:r>
            <a:r>
              <a:rPr lang="en-US" altLang="en-US" sz="4800" i="1">
                <a:solidFill>
                  <a:schemeClr val="bg1"/>
                </a:solidFill>
              </a:rPr>
              <a:t>c</a:t>
            </a:r>
            <a:r>
              <a:rPr lang="en-US" altLang="en-US" sz="4800" baseline="-25000">
                <a:solidFill>
                  <a:schemeClr val="bg1"/>
                </a:solidFill>
              </a:rPr>
              <a:t>1</a:t>
            </a:r>
            <a:r>
              <a:rPr lang="en-US" altLang="en-US" sz="4800">
                <a:solidFill>
                  <a:schemeClr val="bg1"/>
                </a:solidFill>
              </a:rPr>
              <a:t> big enough to handle the initial conditions.</a:t>
            </a:r>
          </a:p>
        </p:txBody>
      </p:sp>
      <p:sp>
        <p:nvSpPr>
          <p:cNvPr id="67594" name="Rectangle 10">
            <a:extLst>
              <a:ext uri="{FF2B5EF4-FFF2-40B4-BE49-F238E27FC236}">
                <a16:creationId xmlns:a16="http://schemas.microsoft.com/office/drawing/2014/main" id="{23796F2C-FAC6-6B39-2A4B-271DA258A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0130" y="11130816"/>
            <a:ext cx="13946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7595" name="Rectangle 11">
            <a:extLst>
              <a:ext uri="{FF2B5EF4-FFF2-40B4-BE49-F238E27FC236}">
                <a16:creationId xmlns:a16="http://schemas.microsoft.com/office/drawing/2014/main" id="{3816E918-F1CF-E8FA-1B66-1A5827E39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5351" y="10111640"/>
            <a:ext cx="1859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7596" name="Rectangle 12">
            <a:extLst>
              <a:ext uri="{FF2B5EF4-FFF2-40B4-BE49-F238E27FC236}">
                <a16:creationId xmlns:a16="http://schemas.microsoft.com/office/drawing/2014/main" id="{1BA73A06-E278-834E-72F3-543069BBD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8575" y="10095766"/>
            <a:ext cx="1859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(</a:t>
            </a:r>
          </a:p>
        </p:txBody>
      </p:sp>
      <p:sp>
        <p:nvSpPr>
          <p:cNvPr id="67597" name="Rectangle 13">
            <a:extLst>
              <a:ext uri="{FF2B5EF4-FFF2-40B4-BE49-F238E27FC236}">
                <a16:creationId xmlns:a16="http://schemas.microsoft.com/office/drawing/2014/main" id="{3DAAA6FB-FF73-54EA-175B-0905AFE6D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1542" y="9060716"/>
            <a:ext cx="3125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7598" name="Rectangle 14">
            <a:extLst>
              <a:ext uri="{FF2B5EF4-FFF2-40B4-BE49-F238E27FC236}">
                <a16:creationId xmlns:a16="http://schemas.microsoft.com/office/drawing/2014/main" id="{3579568D-EE98-F01D-8413-F8D831D10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2138" y="8025666"/>
            <a:ext cx="37189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))</a:t>
            </a:r>
          </a:p>
        </p:txBody>
      </p:sp>
      <p:sp>
        <p:nvSpPr>
          <p:cNvPr id="67599" name="Rectangle 15">
            <a:extLst>
              <a:ext uri="{FF2B5EF4-FFF2-40B4-BE49-F238E27FC236}">
                <a16:creationId xmlns:a16="http://schemas.microsoft.com/office/drawing/2014/main" id="{E4847028-222D-81D0-8543-3606807FC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8718" y="8025666"/>
            <a:ext cx="3125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7600" name="Rectangle 16">
            <a:extLst>
              <a:ext uri="{FF2B5EF4-FFF2-40B4-BE49-F238E27FC236}">
                <a16:creationId xmlns:a16="http://schemas.microsoft.com/office/drawing/2014/main" id="{3E2F496B-396A-8D47-C8C0-CBB8F9ACF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6653" y="8025666"/>
            <a:ext cx="23724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7601" name="Rectangle 17">
            <a:extLst>
              <a:ext uri="{FF2B5EF4-FFF2-40B4-BE49-F238E27FC236}">
                <a16:creationId xmlns:a16="http://schemas.microsoft.com/office/drawing/2014/main" id="{FD20409D-69AB-385B-0C2A-821965D9F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8075" y="8025666"/>
            <a:ext cx="1859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(</a:t>
            </a:r>
          </a:p>
        </p:txBody>
      </p:sp>
      <p:sp>
        <p:nvSpPr>
          <p:cNvPr id="67602" name="Rectangle 18">
            <a:extLst>
              <a:ext uri="{FF2B5EF4-FFF2-40B4-BE49-F238E27FC236}">
                <a16:creationId xmlns:a16="http://schemas.microsoft.com/office/drawing/2014/main" id="{CBB64E52-CF46-9116-2B6D-E6FC5D3AF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0025" y="8025666"/>
            <a:ext cx="1859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7603" name="Rectangle 19">
            <a:extLst>
              <a:ext uri="{FF2B5EF4-FFF2-40B4-BE49-F238E27FC236}">
                <a16:creationId xmlns:a16="http://schemas.microsoft.com/office/drawing/2014/main" id="{B18EB0F3-BF14-55DF-D5DE-98DFA73E2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8568" y="8025666"/>
            <a:ext cx="3125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7604" name="Rectangle 20">
            <a:extLst>
              <a:ext uri="{FF2B5EF4-FFF2-40B4-BE49-F238E27FC236}">
                <a16:creationId xmlns:a16="http://schemas.microsoft.com/office/drawing/2014/main" id="{6E242D51-DDD3-6DDA-8DA0-D986C8B7D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6503" y="8025666"/>
            <a:ext cx="23724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7605" name="Rectangle 21">
            <a:extLst>
              <a:ext uri="{FF2B5EF4-FFF2-40B4-BE49-F238E27FC236}">
                <a16:creationId xmlns:a16="http://schemas.microsoft.com/office/drawing/2014/main" id="{7FF083EB-AE18-6238-770D-57642B47F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7925" y="8025666"/>
            <a:ext cx="1859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dirty="0">
                <a:solidFill>
                  <a:schemeClr val="bg1"/>
                </a:solidFill>
              </a:rPr>
              <a:t>(</a:t>
            </a:r>
          </a:p>
        </p:txBody>
      </p:sp>
      <p:sp>
        <p:nvSpPr>
          <p:cNvPr id="67606" name="Rectangle 22">
            <a:extLst>
              <a:ext uri="{FF2B5EF4-FFF2-40B4-BE49-F238E27FC236}">
                <a16:creationId xmlns:a16="http://schemas.microsoft.com/office/drawing/2014/main" id="{E2FF69F5-E42B-1DA7-091D-1E4898ECC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7175" y="8025666"/>
            <a:ext cx="1859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(</a:t>
            </a:r>
          </a:p>
        </p:txBody>
      </p:sp>
      <p:sp>
        <p:nvSpPr>
          <p:cNvPr id="67607" name="Rectangle 23">
            <a:extLst>
              <a:ext uri="{FF2B5EF4-FFF2-40B4-BE49-F238E27FC236}">
                <a16:creationId xmlns:a16="http://schemas.microsoft.com/office/drawing/2014/main" id="{E3B1E4A0-BA70-E69C-B323-FDB408328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5718" y="8025666"/>
            <a:ext cx="3125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7608" name="Rectangle 24">
            <a:extLst>
              <a:ext uri="{FF2B5EF4-FFF2-40B4-BE49-F238E27FC236}">
                <a16:creationId xmlns:a16="http://schemas.microsoft.com/office/drawing/2014/main" id="{ADAAAE7A-4254-4321-B7A7-9C4EE2A1D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9501" y="7003316"/>
            <a:ext cx="1859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7609" name="Rectangle 25">
            <a:extLst>
              <a:ext uri="{FF2B5EF4-FFF2-40B4-BE49-F238E27FC236}">
                <a16:creationId xmlns:a16="http://schemas.microsoft.com/office/drawing/2014/main" id="{7636E2DE-62B6-527C-A686-41357CD58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8042" y="7003316"/>
            <a:ext cx="3125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7610" name="Rectangle 26">
            <a:extLst>
              <a:ext uri="{FF2B5EF4-FFF2-40B4-BE49-F238E27FC236}">
                <a16:creationId xmlns:a16="http://schemas.microsoft.com/office/drawing/2014/main" id="{A3D09804-85A8-35D3-7B73-9B173835C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977" y="7003316"/>
            <a:ext cx="23724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7611" name="Rectangle 27">
            <a:extLst>
              <a:ext uri="{FF2B5EF4-FFF2-40B4-BE49-F238E27FC236}">
                <a16:creationId xmlns:a16="http://schemas.microsoft.com/office/drawing/2014/main" id="{F3E306FA-1002-1D3E-1C43-C4AA23A35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4225" y="7003316"/>
            <a:ext cx="1859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(</a:t>
            </a:r>
          </a:p>
        </p:txBody>
      </p:sp>
      <p:sp>
        <p:nvSpPr>
          <p:cNvPr id="67612" name="Rectangle 28">
            <a:extLst>
              <a:ext uri="{FF2B5EF4-FFF2-40B4-BE49-F238E27FC236}">
                <a16:creationId xmlns:a16="http://schemas.microsoft.com/office/drawing/2014/main" id="{CE157F22-3F33-8107-21FA-26EC5B109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2068" y="7003316"/>
            <a:ext cx="3125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7613" name="Rectangle 29">
            <a:extLst>
              <a:ext uri="{FF2B5EF4-FFF2-40B4-BE49-F238E27FC236}">
                <a16:creationId xmlns:a16="http://schemas.microsoft.com/office/drawing/2014/main" id="{950CC90E-251C-C68D-EE4C-398D1DE68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925" y="7003316"/>
            <a:ext cx="1859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7614" name="Rectangle 30">
            <a:extLst>
              <a:ext uri="{FF2B5EF4-FFF2-40B4-BE49-F238E27FC236}">
                <a16:creationId xmlns:a16="http://schemas.microsoft.com/office/drawing/2014/main" id="{0EBFD756-1E26-6807-E377-0AEE71C76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0551" y="7003316"/>
            <a:ext cx="1859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(</a:t>
            </a:r>
          </a:p>
        </p:txBody>
      </p:sp>
      <p:sp>
        <p:nvSpPr>
          <p:cNvPr id="67615" name="Rectangle 31">
            <a:extLst>
              <a:ext uri="{FF2B5EF4-FFF2-40B4-BE49-F238E27FC236}">
                <a16:creationId xmlns:a16="http://schemas.microsoft.com/office/drawing/2014/main" id="{EAB18507-E464-D784-F1ED-E667BA26F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3642" y="11514990"/>
            <a:ext cx="3125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7616" name="Rectangle 32">
            <a:extLst>
              <a:ext uri="{FF2B5EF4-FFF2-40B4-BE49-F238E27FC236}">
                <a16:creationId xmlns:a16="http://schemas.microsoft.com/office/drawing/2014/main" id="{C8913EBA-3B13-A729-02C2-DC0208594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7268" y="11108590"/>
            <a:ext cx="3125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7617" name="Rectangle 33">
            <a:extLst>
              <a:ext uri="{FF2B5EF4-FFF2-40B4-BE49-F238E27FC236}">
                <a16:creationId xmlns:a16="http://schemas.microsoft.com/office/drawing/2014/main" id="{7404048E-7297-90FC-6346-90F8F51CF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7492" y="11514990"/>
            <a:ext cx="3125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7618" name="Rectangle 34">
            <a:extLst>
              <a:ext uri="{FF2B5EF4-FFF2-40B4-BE49-F238E27FC236}">
                <a16:creationId xmlns:a16="http://schemas.microsoft.com/office/drawing/2014/main" id="{5DA29AF9-919D-655B-7ACE-8344BB673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7242" y="10479940"/>
            <a:ext cx="3125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7619" name="Rectangle 35">
            <a:extLst>
              <a:ext uri="{FF2B5EF4-FFF2-40B4-BE49-F238E27FC236}">
                <a16:creationId xmlns:a16="http://schemas.microsoft.com/office/drawing/2014/main" id="{8462C40E-427B-A5B2-76F9-7F810E08B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992" y="10479940"/>
            <a:ext cx="3125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7620" name="Rectangle 36">
            <a:extLst>
              <a:ext uri="{FF2B5EF4-FFF2-40B4-BE49-F238E27FC236}">
                <a16:creationId xmlns:a16="http://schemas.microsoft.com/office/drawing/2014/main" id="{DB7977EC-7F31-BE1C-6684-382C07BA4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3618" y="10073540"/>
            <a:ext cx="3125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7621" name="Rectangle 37">
            <a:extLst>
              <a:ext uri="{FF2B5EF4-FFF2-40B4-BE49-F238E27FC236}">
                <a16:creationId xmlns:a16="http://schemas.microsoft.com/office/drawing/2014/main" id="{5A0AD523-4295-CF16-760D-EB7F16DCC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3842" y="10479940"/>
            <a:ext cx="3125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7622" name="Rectangle 38">
            <a:extLst>
              <a:ext uri="{FF2B5EF4-FFF2-40B4-BE49-F238E27FC236}">
                <a16:creationId xmlns:a16="http://schemas.microsoft.com/office/drawing/2014/main" id="{2DDEA20C-D5F3-1440-EB20-7CBB6C1E5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2268" y="9444890"/>
            <a:ext cx="3125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7623" name="Rectangle 39">
            <a:extLst>
              <a:ext uri="{FF2B5EF4-FFF2-40B4-BE49-F238E27FC236}">
                <a16:creationId xmlns:a16="http://schemas.microsoft.com/office/drawing/2014/main" id="{1DD9E32E-A8C5-2DCA-3876-86F780E38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3618" y="9038490"/>
            <a:ext cx="3125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7624" name="Rectangle 40">
            <a:extLst>
              <a:ext uri="{FF2B5EF4-FFF2-40B4-BE49-F238E27FC236}">
                <a16:creationId xmlns:a16="http://schemas.microsoft.com/office/drawing/2014/main" id="{B5F9EA4D-C342-6513-7DEA-7312B6EF7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3842" y="9444890"/>
            <a:ext cx="3125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7625" name="Rectangle 41">
            <a:extLst>
              <a:ext uri="{FF2B5EF4-FFF2-40B4-BE49-F238E27FC236}">
                <a16:creationId xmlns:a16="http://schemas.microsoft.com/office/drawing/2014/main" id="{65567C9D-A359-B8F3-C2FC-5134EB940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1692" y="8409840"/>
            <a:ext cx="3125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7626" name="Rectangle 42">
            <a:extLst>
              <a:ext uri="{FF2B5EF4-FFF2-40B4-BE49-F238E27FC236}">
                <a16:creationId xmlns:a16="http://schemas.microsoft.com/office/drawing/2014/main" id="{48A93372-C8A3-4B46-36D1-972CEF7C8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2142" y="8003440"/>
            <a:ext cx="3125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7627" name="Rectangle 43">
            <a:extLst>
              <a:ext uri="{FF2B5EF4-FFF2-40B4-BE49-F238E27FC236}">
                <a16:creationId xmlns:a16="http://schemas.microsoft.com/office/drawing/2014/main" id="{FE1F7A42-BE00-1B3F-1E8B-3379DF0E4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9168" y="8409840"/>
            <a:ext cx="3125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7628" name="Rectangle 44">
            <a:extLst>
              <a:ext uri="{FF2B5EF4-FFF2-40B4-BE49-F238E27FC236}">
                <a16:creationId xmlns:a16="http://schemas.microsoft.com/office/drawing/2014/main" id="{97F4F597-E7F5-2F0A-3C97-95697D599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2565" y="11130816"/>
            <a:ext cx="31579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n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29" name="Rectangle 45">
            <a:extLst>
              <a:ext uri="{FF2B5EF4-FFF2-40B4-BE49-F238E27FC236}">
                <a16:creationId xmlns:a16="http://schemas.microsoft.com/office/drawing/2014/main" id="{C48159BD-06D4-14CC-FEDC-7F7429AA0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8321" y="11130816"/>
            <a:ext cx="25648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c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30" name="Rectangle 46">
            <a:extLst>
              <a:ext uri="{FF2B5EF4-FFF2-40B4-BE49-F238E27FC236}">
                <a16:creationId xmlns:a16="http://schemas.microsoft.com/office/drawing/2014/main" id="{3BF89324-68E9-586C-4A79-E9F245CC4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789" y="11130816"/>
            <a:ext cx="31579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n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31" name="Rectangle 47">
            <a:extLst>
              <a:ext uri="{FF2B5EF4-FFF2-40B4-BE49-F238E27FC236}">
                <a16:creationId xmlns:a16="http://schemas.microsoft.com/office/drawing/2014/main" id="{689B4804-A076-08CE-2E84-561BE36A3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8847" y="11130816"/>
            <a:ext cx="25648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c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32" name="Rectangle 48">
            <a:extLst>
              <a:ext uri="{FF2B5EF4-FFF2-40B4-BE49-F238E27FC236}">
                <a16:creationId xmlns:a16="http://schemas.microsoft.com/office/drawing/2014/main" id="{A113CBCF-01CD-0689-EA14-8093467B4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2906" y="10264040"/>
            <a:ext cx="264816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          100n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33" name="Rectangle 49">
            <a:extLst>
              <a:ext uri="{FF2B5EF4-FFF2-40B4-BE49-F238E27FC236}">
                <a16:creationId xmlns:a16="http://schemas.microsoft.com/office/drawing/2014/main" id="{E6E73B81-18D2-7886-681D-3A2D649C5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6165" y="10095766"/>
            <a:ext cx="31579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n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34" name="Rectangle 50">
            <a:extLst>
              <a:ext uri="{FF2B5EF4-FFF2-40B4-BE49-F238E27FC236}">
                <a16:creationId xmlns:a16="http://schemas.microsoft.com/office/drawing/2014/main" id="{FB6CA534-CFA7-4E3B-09E2-E44BCB172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1921" y="10095766"/>
            <a:ext cx="25648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c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35" name="Rectangle 51">
            <a:extLst>
              <a:ext uri="{FF2B5EF4-FFF2-40B4-BE49-F238E27FC236}">
                <a16:creationId xmlns:a16="http://schemas.microsoft.com/office/drawing/2014/main" id="{8BF05A13-9A16-5E39-0367-CBCBACCEE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8915" y="10095766"/>
            <a:ext cx="31579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n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36" name="Rectangle 52">
            <a:extLst>
              <a:ext uri="{FF2B5EF4-FFF2-40B4-BE49-F238E27FC236}">
                <a16:creationId xmlns:a16="http://schemas.microsoft.com/office/drawing/2014/main" id="{3ED53AB2-0D9E-4E7A-E9A2-E45DA7CFA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671" y="10095766"/>
            <a:ext cx="25648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c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37" name="Rectangle 53">
            <a:extLst>
              <a:ext uri="{FF2B5EF4-FFF2-40B4-BE49-F238E27FC236}">
                <a16:creationId xmlns:a16="http://schemas.microsoft.com/office/drawing/2014/main" id="{9B1FC98F-33C6-AE74-975D-B3A2D8503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139" y="10095766"/>
            <a:ext cx="31579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n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38" name="Rectangle 54">
            <a:extLst>
              <a:ext uri="{FF2B5EF4-FFF2-40B4-BE49-F238E27FC236}">
                <a16:creationId xmlns:a16="http://schemas.microsoft.com/office/drawing/2014/main" id="{EB468CD4-2C90-B83B-F64A-2697CC758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5197" y="10095766"/>
            <a:ext cx="25648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c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39" name="Rectangle 55">
            <a:extLst>
              <a:ext uri="{FF2B5EF4-FFF2-40B4-BE49-F238E27FC236}">
                <a16:creationId xmlns:a16="http://schemas.microsoft.com/office/drawing/2014/main" id="{86D75A4A-AD72-C50D-D8B1-BBBC67CCE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0313" y="9060716"/>
            <a:ext cx="12535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100n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40" name="Rectangle 56">
            <a:extLst>
              <a:ext uri="{FF2B5EF4-FFF2-40B4-BE49-F238E27FC236}">
                <a16:creationId xmlns:a16="http://schemas.microsoft.com/office/drawing/2014/main" id="{EDE6FD57-BE0D-EE7B-0224-D0EBC782E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1189" y="9060716"/>
            <a:ext cx="31579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n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41" name="Rectangle 57">
            <a:extLst>
              <a:ext uri="{FF2B5EF4-FFF2-40B4-BE49-F238E27FC236}">
                <a16:creationId xmlns:a16="http://schemas.microsoft.com/office/drawing/2014/main" id="{A670C650-46AA-E9BF-4497-0E8DF9527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3771" y="9060716"/>
            <a:ext cx="25648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c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42" name="Rectangle 58">
            <a:extLst>
              <a:ext uri="{FF2B5EF4-FFF2-40B4-BE49-F238E27FC236}">
                <a16:creationId xmlns:a16="http://schemas.microsoft.com/office/drawing/2014/main" id="{32E5D4CB-B556-75A2-9186-0E327892A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139" y="9060716"/>
            <a:ext cx="31579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n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43" name="Rectangle 59">
            <a:extLst>
              <a:ext uri="{FF2B5EF4-FFF2-40B4-BE49-F238E27FC236}">
                <a16:creationId xmlns:a16="http://schemas.microsoft.com/office/drawing/2014/main" id="{844030FA-7951-DFD2-92A0-EE9A52891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5197" y="9060716"/>
            <a:ext cx="25648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c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44" name="Rectangle 60">
            <a:extLst>
              <a:ext uri="{FF2B5EF4-FFF2-40B4-BE49-F238E27FC236}">
                <a16:creationId xmlns:a16="http://schemas.microsoft.com/office/drawing/2014/main" id="{DDF6077A-5167-7163-DF48-2E625B741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2939" y="8025666"/>
            <a:ext cx="12535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100n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45" name="Rectangle 61">
            <a:extLst>
              <a:ext uri="{FF2B5EF4-FFF2-40B4-BE49-F238E27FC236}">
                <a16:creationId xmlns:a16="http://schemas.microsoft.com/office/drawing/2014/main" id="{4B6CED32-3A52-47C0-0A71-3FDB54D98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3515" y="8025666"/>
            <a:ext cx="31579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n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46" name="Rectangle 62">
            <a:extLst>
              <a:ext uri="{FF2B5EF4-FFF2-40B4-BE49-F238E27FC236}">
                <a16:creationId xmlns:a16="http://schemas.microsoft.com/office/drawing/2014/main" id="{79269102-94DA-1D6B-D55C-9870D510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3197" y="8025666"/>
            <a:ext cx="25648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c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47" name="Rectangle 63">
            <a:extLst>
              <a:ext uri="{FF2B5EF4-FFF2-40B4-BE49-F238E27FC236}">
                <a16:creationId xmlns:a16="http://schemas.microsoft.com/office/drawing/2014/main" id="{F3BF3061-7DFD-0D2A-8A8F-0D612B40E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3365" y="8025666"/>
            <a:ext cx="31579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n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48" name="Rectangle 64">
            <a:extLst>
              <a:ext uri="{FF2B5EF4-FFF2-40B4-BE49-F238E27FC236}">
                <a16:creationId xmlns:a16="http://schemas.microsoft.com/office/drawing/2014/main" id="{DCBF3596-7BD3-59A5-8BA4-338A0280B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7347" y="8025666"/>
            <a:ext cx="25648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c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49" name="Rectangle 65">
            <a:extLst>
              <a:ext uri="{FF2B5EF4-FFF2-40B4-BE49-F238E27FC236}">
                <a16:creationId xmlns:a16="http://schemas.microsoft.com/office/drawing/2014/main" id="{EC762203-BAD8-1314-C3E0-2A1A37595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2263" y="7003316"/>
            <a:ext cx="12535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100n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50" name="Rectangle 66">
            <a:extLst>
              <a:ext uri="{FF2B5EF4-FFF2-40B4-BE49-F238E27FC236}">
                <a16:creationId xmlns:a16="http://schemas.microsoft.com/office/drawing/2014/main" id="{8CA78A36-2E65-D0AA-0052-1185BA9A7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2839" y="7003316"/>
            <a:ext cx="31579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n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51" name="Rectangle 67">
            <a:extLst>
              <a:ext uri="{FF2B5EF4-FFF2-40B4-BE49-F238E27FC236}">
                <a16:creationId xmlns:a16="http://schemas.microsoft.com/office/drawing/2014/main" id="{46A829EA-991A-CE42-B395-0565A5C67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9006" y="7003316"/>
            <a:ext cx="29976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T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52" name="Rectangle 68">
            <a:extLst>
              <a:ext uri="{FF2B5EF4-FFF2-40B4-BE49-F238E27FC236}">
                <a16:creationId xmlns:a16="http://schemas.microsoft.com/office/drawing/2014/main" id="{EA7EDFB0-3A7E-6A15-3F1E-F39DF94CB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165" y="7003316"/>
            <a:ext cx="31579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n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53" name="Rectangle 69">
            <a:extLst>
              <a:ext uri="{FF2B5EF4-FFF2-40B4-BE49-F238E27FC236}">
                <a16:creationId xmlns:a16="http://schemas.microsoft.com/office/drawing/2014/main" id="{BCDBC696-BD3D-3CE9-42CF-7D99F1EBF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5330" y="7003316"/>
            <a:ext cx="29976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T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54" name="Rectangle 70">
            <a:extLst>
              <a:ext uri="{FF2B5EF4-FFF2-40B4-BE49-F238E27FC236}">
                <a16:creationId xmlns:a16="http://schemas.microsoft.com/office/drawing/2014/main" id="{E5AE345C-8BEE-1738-3925-7CD1632A6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6106" y="11038740"/>
            <a:ext cx="33823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  <a:latin typeface="Symbol" pitchFamily="2" charset="2"/>
              </a:rPr>
              <a:t>-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55" name="Rectangle 71">
            <a:extLst>
              <a:ext uri="{FF2B5EF4-FFF2-40B4-BE49-F238E27FC236}">
                <a16:creationId xmlns:a16="http://schemas.microsoft.com/office/drawing/2014/main" id="{7AF7D7D0-3C9D-B042-E3DF-A62968FAF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8532" y="11038740"/>
            <a:ext cx="33823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  <a:latin typeface="Symbol" pitchFamily="2" charset="2"/>
              </a:rPr>
              <a:t>£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56" name="Rectangle 72">
            <a:extLst>
              <a:ext uri="{FF2B5EF4-FFF2-40B4-BE49-F238E27FC236}">
                <a16:creationId xmlns:a16="http://schemas.microsoft.com/office/drawing/2014/main" id="{9BE5DA55-ADB0-071E-F56E-A7BD9BB19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4382" y="10003690"/>
            <a:ext cx="33823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  <a:latin typeface="Symbol" pitchFamily="2" charset="2"/>
              </a:rPr>
              <a:t>-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57" name="Rectangle 73">
            <a:extLst>
              <a:ext uri="{FF2B5EF4-FFF2-40B4-BE49-F238E27FC236}">
                <a16:creationId xmlns:a16="http://schemas.microsoft.com/office/drawing/2014/main" id="{2E861A03-E954-9525-06E8-EF49B45A7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7132" y="10003690"/>
            <a:ext cx="33823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  <a:latin typeface="Symbol" pitchFamily="2" charset="2"/>
              </a:rPr>
              <a:t>-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58" name="Rectangle 74">
            <a:extLst>
              <a:ext uri="{FF2B5EF4-FFF2-40B4-BE49-F238E27FC236}">
                <a16:creationId xmlns:a16="http://schemas.microsoft.com/office/drawing/2014/main" id="{54884E05-4124-B13C-0CD4-C5A3673D4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456" y="10003690"/>
            <a:ext cx="33823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  <a:latin typeface="Symbol" pitchFamily="2" charset="2"/>
              </a:rPr>
              <a:t>-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59" name="Rectangle 75">
            <a:extLst>
              <a:ext uri="{FF2B5EF4-FFF2-40B4-BE49-F238E27FC236}">
                <a16:creationId xmlns:a16="http://schemas.microsoft.com/office/drawing/2014/main" id="{598739DD-8D6C-55A5-753B-841E33239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882" y="10003690"/>
            <a:ext cx="33823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  <a:latin typeface="Symbol" pitchFamily="2" charset="2"/>
              </a:rPr>
              <a:t>=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60" name="Rectangle 76">
            <a:extLst>
              <a:ext uri="{FF2B5EF4-FFF2-40B4-BE49-F238E27FC236}">
                <a16:creationId xmlns:a16="http://schemas.microsoft.com/office/drawing/2014/main" id="{7BD986A5-3113-E567-8FD7-A562E1628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9406" y="8968640"/>
            <a:ext cx="33823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  <a:latin typeface="Symbol" pitchFamily="2" charset="2"/>
              </a:rPr>
              <a:t>+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61" name="Rectangle 77">
            <a:extLst>
              <a:ext uri="{FF2B5EF4-FFF2-40B4-BE49-F238E27FC236}">
                <a16:creationId xmlns:a16="http://schemas.microsoft.com/office/drawing/2014/main" id="{7A47ECE9-5BE3-7F76-2ECC-5CCDA97BC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456" y="8968640"/>
            <a:ext cx="33823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  <a:latin typeface="Symbol" pitchFamily="2" charset="2"/>
              </a:rPr>
              <a:t>-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62" name="Rectangle 78">
            <a:extLst>
              <a:ext uri="{FF2B5EF4-FFF2-40B4-BE49-F238E27FC236}">
                <a16:creationId xmlns:a16="http://schemas.microsoft.com/office/drawing/2014/main" id="{B1CB815E-56B2-43C7-65E7-DAE897A83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882" y="8968640"/>
            <a:ext cx="33823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  <a:latin typeface="Symbol" pitchFamily="2" charset="2"/>
              </a:rPr>
              <a:t>=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63" name="Rectangle 79">
            <a:extLst>
              <a:ext uri="{FF2B5EF4-FFF2-40B4-BE49-F238E27FC236}">
                <a16:creationId xmlns:a16="http://schemas.microsoft.com/office/drawing/2014/main" id="{341FB9F4-CD75-D83B-22F0-2626F1286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42032" y="7933590"/>
            <a:ext cx="33823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  <a:latin typeface="Symbol" pitchFamily="2" charset="2"/>
              </a:rPr>
              <a:t>+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64" name="Rectangle 80">
            <a:extLst>
              <a:ext uri="{FF2B5EF4-FFF2-40B4-BE49-F238E27FC236}">
                <a16:creationId xmlns:a16="http://schemas.microsoft.com/office/drawing/2014/main" id="{BD703AC9-3B4B-3197-B2D4-2A7B0615C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0982" y="7933590"/>
            <a:ext cx="33823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  <a:latin typeface="Symbol" pitchFamily="2" charset="2"/>
              </a:rPr>
              <a:t>-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65" name="Rectangle 81">
            <a:extLst>
              <a:ext uri="{FF2B5EF4-FFF2-40B4-BE49-F238E27FC236}">
                <a16:creationId xmlns:a16="http://schemas.microsoft.com/office/drawing/2014/main" id="{49AA0BAC-4D6B-D142-88B3-4F901E797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8532" y="7933590"/>
            <a:ext cx="33823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  <a:latin typeface="Symbol" pitchFamily="2" charset="2"/>
              </a:rPr>
              <a:t>£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66" name="Rectangle 82">
            <a:extLst>
              <a:ext uri="{FF2B5EF4-FFF2-40B4-BE49-F238E27FC236}">
                <a16:creationId xmlns:a16="http://schemas.microsoft.com/office/drawing/2014/main" id="{FEBA4DE6-2F1E-51DB-FAEB-E2EC3A165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1356" y="6911240"/>
            <a:ext cx="33823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  <a:latin typeface="Symbol" pitchFamily="2" charset="2"/>
              </a:rPr>
              <a:t>+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7667" name="Rectangle 83">
            <a:extLst>
              <a:ext uri="{FF2B5EF4-FFF2-40B4-BE49-F238E27FC236}">
                <a16:creationId xmlns:a16="http://schemas.microsoft.com/office/drawing/2014/main" id="{E7FDDCB4-023F-9EF4-1B60-5AB4E2FEB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882" y="6911240"/>
            <a:ext cx="33823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  <a:latin typeface="Symbol" pitchFamily="2" charset="2"/>
              </a:rPr>
              <a:t>=</a:t>
            </a:r>
            <a:endParaRPr lang="en-US" altLang="en-US" sz="48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91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35CD5385-3363-AD78-676D-9A34C834C5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Recursion-tree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83B67-0F56-4C3C-548F-6C617AB1DF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957FE-ACE4-C9A3-920F-DBB6D38702F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25000"/>
              </a:spcBef>
              <a:buClr>
                <a:schemeClr val="accent2"/>
              </a:buClr>
              <a:buFontTx/>
              <a:buChar char="•"/>
            </a:pPr>
            <a:r>
              <a:rPr lang="en-US" altLang="en-US" sz="4000" dirty="0"/>
              <a:t>A recursion tree models the costs (time) of a recursive execution of an algorithm.</a:t>
            </a:r>
          </a:p>
          <a:p>
            <a:pPr>
              <a:lnSpc>
                <a:spcPct val="90000"/>
              </a:lnSpc>
              <a:spcBef>
                <a:spcPct val="25000"/>
              </a:spcBef>
              <a:buClr>
                <a:schemeClr val="accent2"/>
              </a:buClr>
              <a:buFontTx/>
              <a:buChar char="•"/>
            </a:pPr>
            <a:r>
              <a:rPr lang="en-US" altLang="en-US" sz="4000" dirty="0"/>
              <a:t>The recursion tree method is good for generating guesses for the substitution method.</a:t>
            </a:r>
          </a:p>
          <a:p>
            <a:pPr>
              <a:lnSpc>
                <a:spcPct val="90000"/>
              </a:lnSpc>
              <a:spcBef>
                <a:spcPct val="25000"/>
              </a:spcBef>
              <a:buClr>
                <a:schemeClr val="accent2"/>
              </a:buClr>
              <a:buFontTx/>
              <a:buChar char="•"/>
            </a:pPr>
            <a:r>
              <a:rPr lang="en-US" altLang="en-US" sz="4000" dirty="0"/>
              <a:t>The recursion-tree method can be unreliable, just like any method that uses ellipses (…).</a:t>
            </a:r>
          </a:p>
          <a:p>
            <a:pPr>
              <a:lnSpc>
                <a:spcPct val="90000"/>
              </a:lnSpc>
              <a:spcBef>
                <a:spcPct val="25000"/>
              </a:spcBef>
              <a:buClr>
                <a:schemeClr val="accent2"/>
              </a:buClr>
              <a:buFontTx/>
              <a:buChar char="•"/>
            </a:pPr>
            <a:r>
              <a:rPr lang="en-US" altLang="en-US" sz="4000" dirty="0"/>
              <a:t>The recursion-tree method promotes intuition, however.</a:t>
            </a:r>
          </a:p>
          <a:p>
            <a:endParaRPr lang="en-US" dirty="0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F19C070-9CBE-7466-64A1-A5A12527496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539750" cy="379412"/>
          </a:xfrm>
        </p:spPr>
        <p:txBody>
          <a:bodyPr/>
          <a:lstStyle/>
          <a:p>
            <a:r>
              <a:rPr lang="en-US" altLang="en-US"/>
              <a:t>L2.</a:t>
            </a:r>
            <a:fld id="{57925DAA-F021-3346-8B3C-C6A2C049E34F}" type="slidenum">
              <a:rPr lang="en-US" altLang="en-US"/>
              <a:pPr/>
              <a:t>11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F0E6B6BD-972B-26B7-DB8B-A73AAE5FF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recursion tree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1348D-8E1F-8DBE-229D-69A603C33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32C9197-871C-5B76-4BCF-2E684CC7FE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674688" cy="379412"/>
          </a:xfrm>
        </p:spPr>
        <p:txBody>
          <a:bodyPr/>
          <a:lstStyle/>
          <a:p>
            <a:r>
              <a:rPr lang="en-US" altLang="en-US"/>
              <a:t>L2.</a:t>
            </a:r>
            <a:fld id="{9FC578D3-03AA-1C4F-A54A-C73EAFC3DC44}" type="slidenum">
              <a:rPr lang="en-US" altLang="en-US"/>
              <a:pPr/>
              <a:t>12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3" name="Text Box 3">
                <a:extLst>
                  <a:ext uri="{FF2B5EF4-FFF2-40B4-BE49-F238E27FC236}">
                    <a16:creationId xmlns:a16="http://schemas.microsoft.com/office/drawing/2014/main" id="{49AA9C68-FA2C-42E9-C184-BB3683B31D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0677" y="3086101"/>
                <a:ext cx="7734681" cy="11977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4800" dirty="0">
                    <a:solidFill>
                      <a:schemeClr val="bg1"/>
                    </a:solidFill>
                  </a:rPr>
                  <a:t>Solve </a:t>
                </a:r>
                <a14:m>
                  <m:oMath xmlns:m="http://schemas.openxmlformats.org/officeDocument/2006/math">
                    <m:r>
                      <a:rPr lang="en-US" altLang="en-US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en-US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altLang="en-US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altLang="en-US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en-US" sz="4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en-US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71683" name="Text Box 3">
                <a:extLst>
                  <a:ext uri="{FF2B5EF4-FFF2-40B4-BE49-F238E27FC236}">
                    <a16:creationId xmlns:a16="http://schemas.microsoft.com/office/drawing/2014/main" id="{49AA9C68-FA2C-42E9-C184-BB3683B31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0677" y="3086101"/>
                <a:ext cx="7734681" cy="1197764"/>
              </a:xfrm>
              <a:prstGeom prst="rect">
                <a:avLst/>
              </a:prstGeom>
              <a:blipFill>
                <a:blip r:embed="rId2"/>
                <a:stretch>
                  <a:fillRect l="-3115" r="-2131" b="-1145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7B9633-C334-3D2B-F8AB-6D4691570D31}"/>
                  </a:ext>
                </a:extLst>
              </p:cNvPr>
              <p:cNvSpPr txBox="1"/>
              <p:nvPr/>
            </p:nvSpPr>
            <p:spPr>
              <a:xfrm>
                <a:off x="6072554" y="4534739"/>
                <a:ext cx="12238892" cy="830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4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en-US" sz="4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4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7B9633-C334-3D2B-F8AB-6D4691570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554" y="4534739"/>
                <a:ext cx="12238892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F0E6B6BD-972B-26B7-DB8B-A73AAE5FF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recursion tree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1348D-8E1F-8DBE-229D-69A603C33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32C9197-871C-5B76-4BCF-2E684CC7FE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674688" cy="379412"/>
          </a:xfrm>
        </p:spPr>
        <p:txBody>
          <a:bodyPr/>
          <a:lstStyle/>
          <a:p>
            <a:r>
              <a:rPr lang="en-US" altLang="en-US"/>
              <a:t>L2.</a:t>
            </a:r>
            <a:fld id="{9FC578D3-03AA-1C4F-A54A-C73EAFC3DC44}" type="slidenum">
              <a:rPr lang="en-US" altLang="en-US"/>
              <a:pPr/>
              <a:t>13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3" name="Text Box 3">
                <a:extLst>
                  <a:ext uri="{FF2B5EF4-FFF2-40B4-BE49-F238E27FC236}">
                    <a16:creationId xmlns:a16="http://schemas.microsoft.com/office/drawing/2014/main" id="{49AA9C68-FA2C-42E9-C184-BB3683B31D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0677" y="3086101"/>
                <a:ext cx="7734681" cy="11977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4800" dirty="0">
                    <a:solidFill>
                      <a:schemeClr val="bg1"/>
                    </a:solidFill>
                  </a:rPr>
                  <a:t>Solve </a:t>
                </a:r>
                <a14:m>
                  <m:oMath xmlns:m="http://schemas.openxmlformats.org/officeDocument/2006/math">
                    <m:r>
                      <a:rPr lang="en-US" altLang="en-US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en-US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altLang="en-US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altLang="en-US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en-US" sz="4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en-US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71683" name="Text Box 3">
                <a:extLst>
                  <a:ext uri="{FF2B5EF4-FFF2-40B4-BE49-F238E27FC236}">
                    <a16:creationId xmlns:a16="http://schemas.microsoft.com/office/drawing/2014/main" id="{49AA9C68-FA2C-42E9-C184-BB3683B31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0677" y="3086101"/>
                <a:ext cx="7734681" cy="1197764"/>
              </a:xfrm>
              <a:prstGeom prst="rect">
                <a:avLst/>
              </a:prstGeom>
              <a:blipFill>
                <a:blip r:embed="rId3"/>
                <a:stretch>
                  <a:fillRect l="-3115" r="-2131" b="-1145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7B9633-C334-3D2B-F8AB-6D4691570D31}"/>
                  </a:ext>
                </a:extLst>
              </p:cNvPr>
              <p:cNvSpPr txBox="1"/>
              <p:nvPr/>
            </p:nvSpPr>
            <p:spPr>
              <a:xfrm>
                <a:off x="6072554" y="4534739"/>
                <a:ext cx="12238892" cy="830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4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en-US" sz="4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4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en-US" sz="4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7B9633-C334-3D2B-F8AB-6D4691570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554" y="4534739"/>
                <a:ext cx="12238892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227F25-4784-EC6F-48B2-09DCACBE85EA}"/>
              </a:ext>
            </a:extLst>
          </p:cNvPr>
          <p:cNvCxnSpPr>
            <a:stCxn id="6" idx="2"/>
          </p:cNvCxnSpPr>
          <p:nvPr/>
        </p:nvCxnSpPr>
        <p:spPr>
          <a:xfrm flipH="1">
            <a:off x="9167446" y="5365736"/>
            <a:ext cx="3024554" cy="122263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F9D21F-6B49-F37E-665B-BB249B8BB50D}"/>
              </a:ext>
            </a:extLst>
          </p:cNvPr>
          <p:cNvCxnSpPr>
            <a:cxnSpLocks/>
          </p:cNvCxnSpPr>
          <p:nvPr/>
        </p:nvCxnSpPr>
        <p:spPr>
          <a:xfrm>
            <a:off x="12192000" y="5365736"/>
            <a:ext cx="0" cy="105851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FA7996-690C-4FDF-8B29-3B5EEE36395E}"/>
              </a:ext>
            </a:extLst>
          </p:cNvPr>
          <p:cNvCxnSpPr>
            <a:cxnSpLocks/>
          </p:cNvCxnSpPr>
          <p:nvPr/>
        </p:nvCxnSpPr>
        <p:spPr>
          <a:xfrm>
            <a:off x="12192000" y="5365736"/>
            <a:ext cx="3493477" cy="122263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97E754-47B7-31AA-65D9-C68CE696A49A}"/>
                  </a:ext>
                </a:extLst>
              </p:cNvPr>
              <p:cNvSpPr txBox="1"/>
              <p:nvPr/>
            </p:nvSpPr>
            <p:spPr>
              <a:xfrm>
                <a:off x="7596553" y="6743059"/>
                <a:ext cx="2133601" cy="11426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40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en-US" sz="4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en-US" sz="40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4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en-US" sz="40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97E754-47B7-31AA-65D9-C68CE696A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553" y="6743059"/>
                <a:ext cx="2133601" cy="1142620"/>
              </a:xfrm>
              <a:prstGeom prst="rect">
                <a:avLst/>
              </a:prstGeom>
              <a:blipFill>
                <a:blip r:embed="rId5"/>
                <a:stretch>
                  <a:fillRect b="-97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55412A-7827-CD3C-CD71-AC97172303AA}"/>
                  </a:ext>
                </a:extLst>
              </p:cNvPr>
              <p:cNvSpPr txBox="1"/>
              <p:nvPr/>
            </p:nvSpPr>
            <p:spPr>
              <a:xfrm>
                <a:off x="10869451" y="6684444"/>
                <a:ext cx="2133601" cy="11426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40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en-US" sz="4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en-US" sz="40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4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en-US" sz="40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55412A-7827-CD3C-CD71-AC9717230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9451" y="6684444"/>
                <a:ext cx="2133601" cy="1142620"/>
              </a:xfrm>
              <a:prstGeom prst="rect">
                <a:avLst/>
              </a:prstGeom>
              <a:blipFill>
                <a:blip r:embed="rId6"/>
                <a:stretch>
                  <a:fillRect b="-98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768A85-A8F5-4841-EF2A-389D574C8B7A}"/>
                  </a:ext>
                </a:extLst>
              </p:cNvPr>
              <p:cNvSpPr txBox="1"/>
              <p:nvPr/>
            </p:nvSpPr>
            <p:spPr>
              <a:xfrm>
                <a:off x="14749345" y="6623538"/>
                <a:ext cx="2133601" cy="11426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40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en-US" sz="4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en-US" sz="40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4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en-US" sz="40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768A85-A8F5-4841-EF2A-389D574C8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9345" y="6623538"/>
                <a:ext cx="2133601" cy="1142620"/>
              </a:xfrm>
              <a:prstGeom prst="rect">
                <a:avLst/>
              </a:prstGeom>
              <a:blipFill>
                <a:blip r:embed="rId7"/>
                <a:stretch>
                  <a:fillRect b="-98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69661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F0E6B6BD-972B-26B7-DB8B-A73AAE5FF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recursion tree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1348D-8E1F-8DBE-229D-69A603C33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32C9197-871C-5B76-4BCF-2E684CC7FE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674688" cy="379412"/>
          </a:xfrm>
        </p:spPr>
        <p:txBody>
          <a:bodyPr/>
          <a:lstStyle/>
          <a:p>
            <a:r>
              <a:rPr lang="en-US" altLang="en-US"/>
              <a:t>L2.</a:t>
            </a:r>
            <a:fld id="{9FC578D3-03AA-1C4F-A54A-C73EAFC3DC44}" type="slidenum">
              <a:rPr lang="en-US" altLang="en-US"/>
              <a:pPr/>
              <a:t>14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3" name="Text Box 3">
                <a:extLst>
                  <a:ext uri="{FF2B5EF4-FFF2-40B4-BE49-F238E27FC236}">
                    <a16:creationId xmlns:a16="http://schemas.microsoft.com/office/drawing/2014/main" id="{49AA9C68-FA2C-42E9-C184-BB3683B31D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0677" y="3086101"/>
                <a:ext cx="7734681" cy="11977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4800" dirty="0">
                    <a:solidFill>
                      <a:schemeClr val="bg1"/>
                    </a:solidFill>
                  </a:rPr>
                  <a:t>Solve </a:t>
                </a:r>
                <a14:m>
                  <m:oMath xmlns:m="http://schemas.openxmlformats.org/officeDocument/2006/math">
                    <m:r>
                      <a:rPr lang="en-US" altLang="en-US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en-US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altLang="en-US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altLang="en-US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en-US" sz="4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en-US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71683" name="Text Box 3">
                <a:extLst>
                  <a:ext uri="{FF2B5EF4-FFF2-40B4-BE49-F238E27FC236}">
                    <a16:creationId xmlns:a16="http://schemas.microsoft.com/office/drawing/2014/main" id="{49AA9C68-FA2C-42E9-C184-BB3683B31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0677" y="3086101"/>
                <a:ext cx="7734681" cy="1197764"/>
              </a:xfrm>
              <a:prstGeom prst="rect">
                <a:avLst/>
              </a:prstGeom>
              <a:blipFill>
                <a:blip r:embed="rId3"/>
                <a:stretch>
                  <a:fillRect l="-3115" r="-2131" b="-1145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7B9633-C334-3D2B-F8AB-6D4691570D31}"/>
                  </a:ext>
                </a:extLst>
              </p:cNvPr>
              <p:cNvSpPr txBox="1"/>
              <p:nvPr/>
            </p:nvSpPr>
            <p:spPr>
              <a:xfrm>
                <a:off x="6072554" y="4534739"/>
                <a:ext cx="12238892" cy="830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4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en-US" sz="4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4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en-US" sz="4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7B9633-C334-3D2B-F8AB-6D4691570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554" y="4534739"/>
                <a:ext cx="12238892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227F25-4784-EC6F-48B2-09DCACBE85EA}"/>
              </a:ext>
            </a:extLst>
          </p:cNvPr>
          <p:cNvCxnSpPr>
            <a:stCxn id="6" idx="2"/>
          </p:cNvCxnSpPr>
          <p:nvPr/>
        </p:nvCxnSpPr>
        <p:spPr>
          <a:xfrm flipH="1">
            <a:off x="9167446" y="5365736"/>
            <a:ext cx="3024554" cy="122263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F9D21F-6B49-F37E-665B-BB249B8BB50D}"/>
              </a:ext>
            </a:extLst>
          </p:cNvPr>
          <p:cNvCxnSpPr>
            <a:cxnSpLocks/>
          </p:cNvCxnSpPr>
          <p:nvPr/>
        </p:nvCxnSpPr>
        <p:spPr>
          <a:xfrm>
            <a:off x="12192000" y="5365736"/>
            <a:ext cx="0" cy="105851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FA7996-690C-4FDF-8B29-3B5EEE36395E}"/>
              </a:ext>
            </a:extLst>
          </p:cNvPr>
          <p:cNvCxnSpPr>
            <a:cxnSpLocks/>
          </p:cNvCxnSpPr>
          <p:nvPr/>
        </p:nvCxnSpPr>
        <p:spPr>
          <a:xfrm>
            <a:off x="12192000" y="5365736"/>
            <a:ext cx="3493477" cy="122263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97E754-47B7-31AA-65D9-C68CE696A49A}"/>
                  </a:ext>
                </a:extLst>
              </p:cNvPr>
              <p:cNvSpPr txBox="1"/>
              <p:nvPr/>
            </p:nvSpPr>
            <p:spPr>
              <a:xfrm>
                <a:off x="7596553" y="6743059"/>
                <a:ext cx="2133601" cy="12641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40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en-US" sz="40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en-US" sz="4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en-US" sz="4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4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en-US" sz="4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en-US" sz="40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97E754-47B7-31AA-65D9-C68CE696A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553" y="6743059"/>
                <a:ext cx="2133601" cy="1264192"/>
              </a:xfrm>
              <a:prstGeom prst="rect">
                <a:avLst/>
              </a:prstGeom>
              <a:blipFill>
                <a:blip r:embed="rId5"/>
                <a:stretch>
                  <a:fillRect b="-89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55412A-7827-CD3C-CD71-AC97172303AA}"/>
                  </a:ext>
                </a:extLst>
              </p:cNvPr>
              <p:cNvSpPr txBox="1"/>
              <p:nvPr/>
            </p:nvSpPr>
            <p:spPr>
              <a:xfrm>
                <a:off x="10869451" y="6684444"/>
                <a:ext cx="2133601" cy="12641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4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en-US" sz="4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en-US" sz="4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en-US" sz="4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4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en-US" sz="4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en-US" sz="4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55412A-7827-CD3C-CD71-AC9717230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9451" y="6684444"/>
                <a:ext cx="2133601" cy="126419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768A85-A8F5-4841-EF2A-389D574C8B7A}"/>
                  </a:ext>
                </a:extLst>
              </p:cNvPr>
              <p:cNvSpPr txBox="1"/>
              <p:nvPr/>
            </p:nvSpPr>
            <p:spPr>
              <a:xfrm>
                <a:off x="14749345" y="6623538"/>
                <a:ext cx="2133601" cy="12641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4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en-US" sz="4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en-US" sz="4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en-US" sz="4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4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en-US" sz="4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en-US" sz="4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768A85-A8F5-4841-EF2A-389D574C8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9345" y="6623538"/>
                <a:ext cx="2133601" cy="1264192"/>
              </a:xfrm>
              <a:prstGeom prst="rect">
                <a:avLst/>
              </a:prstGeom>
              <a:blipFill>
                <a:blip r:embed="rId7"/>
                <a:stretch>
                  <a:fillRect b="-89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955FDC-14B2-BB82-717E-75549DBEB5D4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 flipH="1">
            <a:off x="6222592" y="8007251"/>
            <a:ext cx="2440762" cy="179872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BAFCD6-5556-CDC5-BD1E-A81924C60402}"/>
              </a:ext>
            </a:extLst>
          </p:cNvPr>
          <p:cNvCxnSpPr>
            <a:cxnSpLocks/>
            <a:stCxn id="15" idx="2"/>
            <a:endCxn id="12" idx="0"/>
          </p:cNvCxnSpPr>
          <p:nvPr/>
        </p:nvCxnSpPr>
        <p:spPr>
          <a:xfrm flipH="1">
            <a:off x="7698257" y="8007251"/>
            <a:ext cx="965097" cy="174927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FAD298-2F78-9264-9274-AC8C6E6EB924}"/>
              </a:ext>
            </a:extLst>
          </p:cNvPr>
          <p:cNvCxnSpPr>
            <a:cxnSpLocks/>
            <a:stCxn id="15" idx="2"/>
            <a:endCxn id="13" idx="0"/>
          </p:cNvCxnSpPr>
          <p:nvPr/>
        </p:nvCxnSpPr>
        <p:spPr>
          <a:xfrm>
            <a:off x="8663354" y="8007251"/>
            <a:ext cx="510568" cy="175377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DDA264-C0F5-9D13-7CDA-E805530FC767}"/>
                  </a:ext>
                </a:extLst>
              </p:cNvPr>
              <p:cNvSpPr txBox="1"/>
              <p:nvPr/>
            </p:nvSpPr>
            <p:spPr>
              <a:xfrm>
                <a:off x="5155791" y="9805980"/>
                <a:ext cx="2133601" cy="8274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en-US" sz="2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en-US" sz="2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8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en-US" sz="2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DDA264-C0F5-9D13-7CDA-E805530FC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791" y="9805980"/>
                <a:ext cx="2133601" cy="827471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51C421-88F4-AE2A-AD6B-F06A3E62855B}"/>
                  </a:ext>
                </a:extLst>
              </p:cNvPr>
              <p:cNvSpPr txBox="1"/>
              <p:nvPr/>
            </p:nvSpPr>
            <p:spPr>
              <a:xfrm>
                <a:off x="6631456" y="9756521"/>
                <a:ext cx="2133601" cy="8274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en-US" sz="2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en-US" sz="2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8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en-US" sz="2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51C421-88F4-AE2A-AD6B-F06A3E628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456" y="9756521"/>
                <a:ext cx="2133601" cy="827471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E288CE-525E-1A78-2254-66CD6B29923B}"/>
                  </a:ext>
                </a:extLst>
              </p:cNvPr>
              <p:cNvSpPr txBox="1"/>
              <p:nvPr/>
            </p:nvSpPr>
            <p:spPr>
              <a:xfrm>
                <a:off x="8107121" y="9761023"/>
                <a:ext cx="2133601" cy="8274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en-US" sz="2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en-US" sz="2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8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en-US" sz="2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E288CE-525E-1A78-2254-66CD6B299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121" y="9761023"/>
                <a:ext cx="2133601" cy="827471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4D7CE0F-C4A8-8C1B-8F1A-A0C88D72DBF2}"/>
                  </a:ext>
                </a:extLst>
              </p:cNvPr>
              <p:cNvSpPr txBox="1"/>
              <p:nvPr/>
            </p:nvSpPr>
            <p:spPr>
              <a:xfrm>
                <a:off x="9393786" y="9801478"/>
                <a:ext cx="2133601" cy="8274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en-US" sz="2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en-US" sz="2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8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en-US" sz="2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4D7CE0F-C4A8-8C1B-8F1A-A0C88D72D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786" y="9801478"/>
                <a:ext cx="2133601" cy="827471"/>
              </a:xfrm>
              <a:prstGeom prst="rect">
                <a:avLst/>
              </a:prstGeom>
              <a:blipFill>
                <a:blip r:embed="rId11"/>
                <a:stretch>
                  <a:fillRect b="-74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397229-B241-4AB4-8F6D-4419AA4E944B}"/>
                  </a:ext>
                </a:extLst>
              </p:cNvPr>
              <p:cNvSpPr txBox="1"/>
              <p:nvPr/>
            </p:nvSpPr>
            <p:spPr>
              <a:xfrm>
                <a:off x="10869451" y="9752019"/>
                <a:ext cx="2133601" cy="8274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en-US" sz="2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en-US" sz="2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8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en-US" sz="2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397229-B241-4AB4-8F6D-4419AA4E9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9451" y="9752019"/>
                <a:ext cx="2133601" cy="827471"/>
              </a:xfrm>
              <a:prstGeom prst="rect">
                <a:avLst/>
              </a:prstGeom>
              <a:blipFill>
                <a:blip r:embed="rId12"/>
                <a:stretch>
                  <a:fillRect b="-1076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5AABFF2-A59C-B8E0-54FC-90FFBBF1F321}"/>
                  </a:ext>
                </a:extLst>
              </p:cNvPr>
              <p:cNvSpPr txBox="1"/>
              <p:nvPr/>
            </p:nvSpPr>
            <p:spPr>
              <a:xfrm>
                <a:off x="12345116" y="9756521"/>
                <a:ext cx="2133601" cy="8274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en-US" sz="2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en-US" sz="2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8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en-US" sz="2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5AABFF2-A59C-B8E0-54FC-90FFBBF1F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5116" y="9756521"/>
                <a:ext cx="2133601" cy="827471"/>
              </a:xfrm>
              <a:prstGeom prst="rect">
                <a:avLst/>
              </a:prstGeom>
              <a:blipFill>
                <a:blip r:embed="rId13"/>
                <a:stretch>
                  <a:fillRect b="-909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5227D0-2140-CD2E-8AC7-10A5F2B7CD0D}"/>
                  </a:ext>
                </a:extLst>
              </p:cNvPr>
              <p:cNvSpPr txBox="1"/>
              <p:nvPr/>
            </p:nvSpPr>
            <p:spPr>
              <a:xfrm>
                <a:off x="13610049" y="9755142"/>
                <a:ext cx="2133601" cy="8274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en-US" sz="2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en-US" sz="2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8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en-US" sz="2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5227D0-2140-CD2E-8AC7-10A5F2B7C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0049" y="9755142"/>
                <a:ext cx="2133601" cy="827471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4947A8-7D9F-2A3D-4CB6-BD2BF8930780}"/>
                  </a:ext>
                </a:extLst>
              </p:cNvPr>
              <p:cNvSpPr txBox="1"/>
              <p:nvPr/>
            </p:nvSpPr>
            <p:spPr>
              <a:xfrm>
                <a:off x="15085714" y="9705683"/>
                <a:ext cx="2133601" cy="8274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en-US" sz="2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en-US" sz="2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8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en-US" sz="2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4947A8-7D9F-2A3D-4CB6-BD2BF893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5714" y="9705683"/>
                <a:ext cx="2133601" cy="827471"/>
              </a:xfrm>
              <a:prstGeom prst="rect">
                <a:avLst/>
              </a:prstGeom>
              <a:blipFill>
                <a:blip r:embed="rId15"/>
                <a:stretch>
                  <a:fillRect b="-909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BE3C77-78D1-7F84-BA96-9D256D7C2098}"/>
                  </a:ext>
                </a:extLst>
              </p:cNvPr>
              <p:cNvSpPr txBox="1"/>
              <p:nvPr/>
            </p:nvSpPr>
            <p:spPr>
              <a:xfrm>
                <a:off x="16561379" y="9710185"/>
                <a:ext cx="2133601" cy="8274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en-US" sz="2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en-US" sz="2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8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en-US" sz="28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BE3C77-78D1-7F84-BA96-9D256D7C2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1379" y="9710185"/>
                <a:ext cx="2133601" cy="827471"/>
              </a:xfrm>
              <a:prstGeom prst="rect">
                <a:avLst/>
              </a:prstGeom>
              <a:blipFill>
                <a:blip r:embed="rId16"/>
                <a:stretch>
                  <a:fillRect b="-909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AE0A0A2-7A99-D8FB-12F4-49D776D0253E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4682918" y="7887730"/>
            <a:ext cx="1133228" cy="174478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7F3C44-1E94-ADCE-4F88-993E4A1938ED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5816146" y="7887730"/>
            <a:ext cx="342437" cy="169532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B282CDA-326C-2DAB-1CD1-5078B83D8745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5816146" y="7887730"/>
            <a:ext cx="1818102" cy="169982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2679D29-1475-D281-9A66-148F6DC19FAD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0511207" y="7948636"/>
            <a:ext cx="1425045" cy="178390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CE96AB7-B495-91AD-06B7-2C5692654C0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1936252" y="7948636"/>
            <a:ext cx="50620" cy="173444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76122B7-ABCE-A71C-EA1E-F3745044F52C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1936252" y="7948636"/>
            <a:ext cx="1526285" cy="173894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94285927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F0E6B6BD-972B-26B7-DB8B-A73AAE5FF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recursion tree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1348D-8E1F-8DBE-229D-69A603C33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32C9197-871C-5B76-4BCF-2E684CC7FE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674688" cy="379412"/>
          </a:xfrm>
        </p:spPr>
        <p:txBody>
          <a:bodyPr/>
          <a:lstStyle/>
          <a:p>
            <a:r>
              <a:rPr lang="en-US" altLang="en-US"/>
              <a:t>L2.</a:t>
            </a:r>
            <a:fld id="{9FC578D3-03AA-1C4F-A54A-C73EAFC3DC44}" type="slidenum">
              <a:rPr lang="en-US" altLang="en-US"/>
              <a:pPr/>
              <a:t>15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3" name="Text Box 3">
                <a:extLst>
                  <a:ext uri="{FF2B5EF4-FFF2-40B4-BE49-F238E27FC236}">
                    <a16:creationId xmlns:a16="http://schemas.microsoft.com/office/drawing/2014/main" id="{49AA9C68-FA2C-42E9-C184-BB3683B31D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0677" y="3086101"/>
                <a:ext cx="7734681" cy="11977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4800" dirty="0">
                    <a:solidFill>
                      <a:schemeClr val="bg1"/>
                    </a:solidFill>
                  </a:rPr>
                  <a:t>Solve </a:t>
                </a:r>
                <a14:m>
                  <m:oMath xmlns:m="http://schemas.openxmlformats.org/officeDocument/2006/math">
                    <m:r>
                      <a:rPr lang="en-US" altLang="en-US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en-US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altLang="en-US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en-US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altLang="en-US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en-US" sz="4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en-US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en-US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4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71683" name="Text Box 3">
                <a:extLst>
                  <a:ext uri="{FF2B5EF4-FFF2-40B4-BE49-F238E27FC236}">
                    <a16:creationId xmlns:a16="http://schemas.microsoft.com/office/drawing/2014/main" id="{49AA9C68-FA2C-42E9-C184-BB3683B31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0677" y="3086101"/>
                <a:ext cx="7734681" cy="1197764"/>
              </a:xfrm>
              <a:prstGeom prst="rect">
                <a:avLst/>
              </a:prstGeom>
              <a:blipFill>
                <a:blip r:embed="rId3"/>
                <a:stretch>
                  <a:fillRect l="-3115" r="-2131" b="-1145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7B9633-C334-3D2B-F8AB-6D4691570D31}"/>
                  </a:ext>
                </a:extLst>
              </p:cNvPr>
              <p:cNvSpPr txBox="1"/>
              <p:nvPr/>
            </p:nvSpPr>
            <p:spPr>
              <a:xfrm>
                <a:off x="6072554" y="4534739"/>
                <a:ext cx="12238892" cy="830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4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en-US" sz="4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4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en-US" sz="4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7B9633-C334-3D2B-F8AB-6D4691570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554" y="4534739"/>
                <a:ext cx="12238892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227F25-4784-EC6F-48B2-09DCACBE85EA}"/>
              </a:ext>
            </a:extLst>
          </p:cNvPr>
          <p:cNvCxnSpPr>
            <a:stCxn id="6" idx="2"/>
          </p:cNvCxnSpPr>
          <p:nvPr/>
        </p:nvCxnSpPr>
        <p:spPr>
          <a:xfrm flipH="1">
            <a:off x="9167446" y="5365736"/>
            <a:ext cx="3024554" cy="122263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F9D21F-6B49-F37E-665B-BB249B8BB50D}"/>
              </a:ext>
            </a:extLst>
          </p:cNvPr>
          <p:cNvCxnSpPr>
            <a:cxnSpLocks/>
          </p:cNvCxnSpPr>
          <p:nvPr/>
        </p:nvCxnSpPr>
        <p:spPr>
          <a:xfrm>
            <a:off x="12192000" y="5365736"/>
            <a:ext cx="0" cy="105851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FA7996-690C-4FDF-8B29-3B5EEE36395E}"/>
              </a:ext>
            </a:extLst>
          </p:cNvPr>
          <p:cNvCxnSpPr>
            <a:cxnSpLocks/>
          </p:cNvCxnSpPr>
          <p:nvPr/>
        </p:nvCxnSpPr>
        <p:spPr>
          <a:xfrm>
            <a:off x="12192000" y="5365736"/>
            <a:ext cx="3493477" cy="122263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97E754-47B7-31AA-65D9-C68CE696A49A}"/>
                  </a:ext>
                </a:extLst>
              </p:cNvPr>
              <p:cNvSpPr txBox="1"/>
              <p:nvPr/>
            </p:nvSpPr>
            <p:spPr>
              <a:xfrm>
                <a:off x="7596553" y="6743059"/>
                <a:ext cx="2133601" cy="12641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4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en-US" sz="4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en-US" sz="4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en-US" sz="4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4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en-US" sz="4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en-US" sz="4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97E754-47B7-31AA-65D9-C68CE696A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553" y="6743059"/>
                <a:ext cx="2133601" cy="1264192"/>
              </a:xfrm>
              <a:prstGeom prst="rect">
                <a:avLst/>
              </a:prstGeom>
              <a:blipFill>
                <a:blip r:embed="rId5"/>
                <a:stretch>
                  <a:fillRect b="-89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55412A-7827-CD3C-CD71-AC97172303AA}"/>
                  </a:ext>
                </a:extLst>
              </p:cNvPr>
              <p:cNvSpPr txBox="1"/>
              <p:nvPr/>
            </p:nvSpPr>
            <p:spPr>
              <a:xfrm>
                <a:off x="10869451" y="6684444"/>
                <a:ext cx="2133601" cy="12641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4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en-US" sz="4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en-US" sz="4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en-US" sz="4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4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en-US" sz="4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en-US" sz="4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55412A-7827-CD3C-CD71-AC9717230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9451" y="6684444"/>
                <a:ext cx="2133601" cy="126419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768A85-A8F5-4841-EF2A-389D574C8B7A}"/>
                  </a:ext>
                </a:extLst>
              </p:cNvPr>
              <p:cNvSpPr txBox="1"/>
              <p:nvPr/>
            </p:nvSpPr>
            <p:spPr>
              <a:xfrm>
                <a:off x="14749345" y="6623538"/>
                <a:ext cx="2133601" cy="12641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4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en-US" sz="4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en-US" sz="4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en-US" sz="4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4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en-US" sz="40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en-US" sz="4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768A85-A8F5-4841-EF2A-389D574C8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9345" y="6623538"/>
                <a:ext cx="2133601" cy="1264192"/>
              </a:xfrm>
              <a:prstGeom prst="rect">
                <a:avLst/>
              </a:prstGeom>
              <a:blipFill>
                <a:blip r:embed="rId7"/>
                <a:stretch>
                  <a:fillRect b="-89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955FDC-14B2-BB82-717E-75549DBEB5D4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 flipH="1">
            <a:off x="6222592" y="8007251"/>
            <a:ext cx="2440762" cy="179872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BAFCD6-5556-CDC5-BD1E-A81924C60402}"/>
              </a:ext>
            </a:extLst>
          </p:cNvPr>
          <p:cNvCxnSpPr>
            <a:cxnSpLocks/>
            <a:stCxn id="15" idx="2"/>
            <a:endCxn id="12" idx="0"/>
          </p:cNvCxnSpPr>
          <p:nvPr/>
        </p:nvCxnSpPr>
        <p:spPr>
          <a:xfrm flipH="1">
            <a:off x="7698257" y="8007251"/>
            <a:ext cx="965097" cy="174927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FAD298-2F78-9264-9274-AC8C6E6EB924}"/>
              </a:ext>
            </a:extLst>
          </p:cNvPr>
          <p:cNvCxnSpPr>
            <a:cxnSpLocks/>
            <a:stCxn id="15" idx="2"/>
            <a:endCxn id="13" idx="0"/>
          </p:cNvCxnSpPr>
          <p:nvPr/>
        </p:nvCxnSpPr>
        <p:spPr>
          <a:xfrm>
            <a:off x="8663354" y="8007251"/>
            <a:ext cx="510568" cy="175377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DDA264-C0F5-9D13-7CDA-E805530FC767}"/>
                  </a:ext>
                </a:extLst>
              </p:cNvPr>
              <p:cNvSpPr txBox="1"/>
              <p:nvPr/>
            </p:nvSpPr>
            <p:spPr>
              <a:xfrm>
                <a:off x="5155791" y="9805980"/>
                <a:ext cx="2133601" cy="9125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en-US" sz="28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en-US" sz="28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en-US" sz="28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28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en-US" sz="28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en-US" sz="28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DDA264-C0F5-9D13-7CDA-E805530FC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791" y="9805980"/>
                <a:ext cx="2133601" cy="912558"/>
              </a:xfrm>
              <a:prstGeom prst="rect">
                <a:avLst/>
              </a:prstGeom>
              <a:blipFill>
                <a:blip r:embed="rId8"/>
                <a:stretch>
                  <a:fillRect b="-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51C421-88F4-AE2A-AD6B-F06A3E62855B}"/>
                  </a:ext>
                </a:extLst>
              </p:cNvPr>
              <p:cNvSpPr txBox="1"/>
              <p:nvPr/>
            </p:nvSpPr>
            <p:spPr>
              <a:xfrm>
                <a:off x="6631456" y="9756521"/>
                <a:ext cx="2133601" cy="9153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en-US" sz="2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en-US" sz="28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en-US" sz="28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28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en-US" sz="28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en-US" sz="2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51C421-88F4-AE2A-AD6B-F06A3E628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456" y="9756521"/>
                <a:ext cx="2133601" cy="915379"/>
              </a:xfrm>
              <a:prstGeom prst="rect">
                <a:avLst/>
              </a:prstGeom>
              <a:blipFill>
                <a:blip r:embed="rId9"/>
                <a:stretch>
                  <a:fillRect b="-684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E288CE-525E-1A78-2254-66CD6B29923B}"/>
                  </a:ext>
                </a:extLst>
              </p:cNvPr>
              <p:cNvSpPr txBox="1"/>
              <p:nvPr/>
            </p:nvSpPr>
            <p:spPr>
              <a:xfrm>
                <a:off x="8107121" y="9761023"/>
                <a:ext cx="2133601" cy="9153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en-US" sz="2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en-US" sz="28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en-US" sz="28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28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en-US" sz="28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en-US" sz="2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E288CE-525E-1A78-2254-66CD6B299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121" y="9761023"/>
                <a:ext cx="2133601" cy="915379"/>
              </a:xfrm>
              <a:prstGeom prst="rect">
                <a:avLst/>
              </a:prstGeom>
              <a:blipFill>
                <a:blip r:embed="rId10"/>
                <a:stretch>
                  <a:fillRect b="-684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4D7CE0F-C4A8-8C1B-8F1A-A0C88D72DBF2}"/>
                  </a:ext>
                </a:extLst>
              </p:cNvPr>
              <p:cNvSpPr txBox="1"/>
              <p:nvPr/>
            </p:nvSpPr>
            <p:spPr>
              <a:xfrm>
                <a:off x="9393786" y="9801478"/>
                <a:ext cx="2133601" cy="9153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en-US" sz="2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en-US" sz="28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en-US" sz="28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28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en-US" sz="28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en-US" sz="2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4D7CE0F-C4A8-8C1B-8F1A-A0C88D72D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786" y="9801478"/>
                <a:ext cx="2133601" cy="915379"/>
              </a:xfrm>
              <a:prstGeom prst="rect">
                <a:avLst/>
              </a:prstGeom>
              <a:blipFill>
                <a:blip r:embed="rId11"/>
                <a:stretch>
                  <a:fillRect b="-684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397229-B241-4AB4-8F6D-4419AA4E944B}"/>
                  </a:ext>
                </a:extLst>
              </p:cNvPr>
              <p:cNvSpPr txBox="1"/>
              <p:nvPr/>
            </p:nvSpPr>
            <p:spPr>
              <a:xfrm>
                <a:off x="10869451" y="9752019"/>
                <a:ext cx="2133601" cy="9153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en-US" sz="2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en-US" sz="28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en-US" sz="28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28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en-US" sz="28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en-US" sz="2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397229-B241-4AB4-8F6D-4419AA4E9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9451" y="9752019"/>
                <a:ext cx="2133601" cy="915379"/>
              </a:xfrm>
              <a:prstGeom prst="rect">
                <a:avLst/>
              </a:prstGeom>
              <a:blipFill>
                <a:blip r:embed="rId12"/>
                <a:stretch>
                  <a:fillRect b="-547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5AABFF2-A59C-B8E0-54FC-90FFBBF1F321}"/>
                  </a:ext>
                </a:extLst>
              </p:cNvPr>
              <p:cNvSpPr txBox="1"/>
              <p:nvPr/>
            </p:nvSpPr>
            <p:spPr>
              <a:xfrm>
                <a:off x="12345116" y="9756521"/>
                <a:ext cx="2133601" cy="9153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en-US" sz="2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en-US" sz="28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en-US" sz="28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28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en-US" sz="28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en-US" sz="2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5AABFF2-A59C-B8E0-54FC-90FFBBF1F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5116" y="9756521"/>
                <a:ext cx="2133601" cy="915379"/>
              </a:xfrm>
              <a:prstGeom prst="rect">
                <a:avLst/>
              </a:prstGeom>
              <a:blipFill>
                <a:blip r:embed="rId13"/>
                <a:stretch>
                  <a:fillRect b="-684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5227D0-2140-CD2E-8AC7-10A5F2B7CD0D}"/>
                  </a:ext>
                </a:extLst>
              </p:cNvPr>
              <p:cNvSpPr txBox="1"/>
              <p:nvPr/>
            </p:nvSpPr>
            <p:spPr>
              <a:xfrm>
                <a:off x="13610049" y="9755142"/>
                <a:ext cx="2133601" cy="9153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en-US" sz="2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en-US" sz="28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en-US" sz="28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28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en-US" sz="28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en-US" sz="2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5227D0-2140-CD2E-8AC7-10A5F2B7C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0049" y="9755142"/>
                <a:ext cx="2133601" cy="915379"/>
              </a:xfrm>
              <a:prstGeom prst="rect">
                <a:avLst/>
              </a:prstGeom>
              <a:blipFill>
                <a:blip r:embed="rId14"/>
                <a:stretch>
                  <a:fillRect b="-684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4947A8-7D9F-2A3D-4CB6-BD2BF8930780}"/>
                  </a:ext>
                </a:extLst>
              </p:cNvPr>
              <p:cNvSpPr txBox="1"/>
              <p:nvPr/>
            </p:nvSpPr>
            <p:spPr>
              <a:xfrm>
                <a:off x="15085714" y="9705683"/>
                <a:ext cx="2133601" cy="9153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en-US" sz="2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en-US" sz="28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en-US" sz="28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28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en-US" sz="28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en-US" sz="2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4947A8-7D9F-2A3D-4CB6-BD2BF893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5714" y="9705683"/>
                <a:ext cx="2133601" cy="915379"/>
              </a:xfrm>
              <a:prstGeom prst="rect">
                <a:avLst/>
              </a:prstGeom>
              <a:blipFill>
                <a:blip r:embed="rId15"/>
                <a:stretch>
                  <a:fillRect b="-684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BE3C77-78D1-7F84-BA96-9D256D7C2098}"/>
                  </a:ext>
                </a:extLst>
              </p:cNvPr>
              <p:cNvSpPr txBox="1"/>
              <p:nvPr/>
            </p:nvSpPr>
            <p:spPr>
              <a:xfrm>
                <a:off x="16561379" y="9710185"/>
                <a:ext cx="2133601" cy="9153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en-US" sz="2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en-US" sz="28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en-US" sz="28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28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en-US" sz="28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en-US" sz="2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BE3C77-78D1-7F84-BA96-9D256D7C2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1379" y="9710185"/>
                <a:ext cx="2133601" cy="915379"/>
              </a:xfrm>
              <a:prstGeom prst="rect">
                <a:avLst/>
              </a:prstGeom>
              <a:blipFill>
                <a:blip r:embed="rId16"/>
                <a:stretch>
                  <a:fillRect b="-684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AE0A0A2-7A99-D8FB-12F4-49D776D0253E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4682918" y="7887730"/>
            <a:ext cx="1133228" cy="174478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7F3C44-1E94-ADCE-4F88-993E4A1938ED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5816146" y="7887730"/>
            <a:ext cx="342437" cy="169532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B282CDA-326C-2DAB-1CD1-5078B83D8745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5816146" y="7887730"/>
            <a:ext cx="1818102" cy="169982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2679D29-1475-D281-9A66-148F6DC19FAD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0511207" y="7948636"/>
            <a:ext cx="1425045" cy="178390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CE96AB7-B495-91AD-06B7-2C5692654C0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1936252" y="7948636"/>
            <a:ext cx="50620" cy="173444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76122B7-ABCE-A71C-EA1E-F3745044F52C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1936252" y="7948636"/>
            <a:ext cx="1526285" cy="173894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877EFB-EF2F-7197-1CC7-D4B6E5FA9142}"/>
                  </a:ext>
                </a:extLst>
              </p:cNvPr>
              <p:cNvSpPr txBox="1"/>
              <p:nvPr/>
            </p:nvSpPr>
            <p:spPr>
              <a:xfrm>
                <a:off x="3844013" y="11946361"/>
                <a:ext cx="16285718" cy="11849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800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en-US" sz="2800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800" dirty="0"/>
                  <a:t>.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en-US" sz="2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800" dirty="0"/>
                  <a:t>.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en-US" sz="2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800" dirty="0"/>
                  <a:t>.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en-US" sz="2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800" dirty="0"/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en-US" sz="2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800" dirty="0"/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en-US" sz="2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800" dirty="0"/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en-US" sz="2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800" dirty="0"/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en-US" sz="2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800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sty m:val="p"/>
                      </m:rPr>
                      <a:rPr lang="en-US" altLang="en-US" sz="2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en-US" sz="2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800" dirty="0"/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en-US" sz="2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en-US" sz="28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   … </m:t>
                    </m:r>
                  </m:oMath>
                </a14:m>
                <a:r>
                  <a:rPr lang="en-US" sz="2800" dirty="0"/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en-US" sz="28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800" dirty="0"/>
                  <a:t>.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en-US" sz="2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2800" dirty="0"/>
              </a:p>
              <a:p>
                <a:pPr>
                  <a:spcBef>
                    <a:spcPts val="1800"/>
                  </a:spcBef>
                </a:pPr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877EFB-EF2F-7197-1CC7-D4B6E5FA9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013" y="11946361"/>
                <a:ext cx="16285718" cy="1184940"/>
              </a:xfrm>
              <a:prstGeom prst="rect">
                <a:avLst/>
              </a:prstGeom>
              <a:blipFill>
                <a:blip r:embed="rId17"/>
                <a:stretch>
                  <a:fillRect t="-531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447B12-DC61-0BCD-FD4C-F7D6E63F756E}"/>
              </a:ext>
            </a:extLst>
          </p:cNvPr>
          <p:cNvCxnSpPr>
            <a:cxnSpLocks/>
          </p:cNvCxnSpPr>
          <p:nvPr/>
        </p:nvCxnSpPr>
        <p:spPr>
          <a:xfrm>
            <a:off x="5434087" y="11314072"/>
            <a:ext cx="0" cy="59842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80430B-D981-4942-C1F6-33C7A0801850}"/>
              </a:ext>
            </a:extLst>
          </p:cNvPr>
          <p:cNvCxnSpPr>
            <a:cxnSpLocks/>
          </p:cNvCxnSpPr>
          <p:nvPr/>
        </p:nvCxnSpPr>
        <p:spPr>
          <a:xfrm>
            <a:off x="6687154" y="11314072"/>
            <a:ext cx="0" cy="59842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9C69D0-D318-AE35-3D03-43F986EADD8E}"/>
              </a:ext>
            </a:extLst>
          </p:cNvPr>
          <p:cNvCxnSpPr>
            <a:cxnSpLocks/>
          </p:cNvCxnSpPr>
          <p:nvPr/>
        </p:nvCxnSpPr>
        <p:spPr>
          <a:xfrm>
            <a:off x="7804754" y="11314072"/>
            <a:ext cx="0" cy="59842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AADCF3-4EFF-77D0-7047-A39552EC30D2}"/>
              </a:ext>
            </a:extLst>
          </p:cNvPr>
          <p:cNvCxnSpPr>
            <a:cxnSpLocks/>
          </p:cNvCxnSpPr>
          <p:nvPr/>
        </p:nvCxnSpPr>
        <p:spPr>
          <a:xfrm>
            <a:off x="8753020" y="11314072"/>
            <a:ext cx="0" cy="59842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77B835-9CE1-B2D6-8D45-468E046D0E6E}"/>
              </a:ext>
            </a:extLst>
          </p:cNvPr>
          <p:cNvCxnSpPr>
            <a:cxnSpLocks/>
          </p:cNvCxnSpPr>
          <p:nvPr/>
        </p:nvCxnSpPr>
        <p:spPr>
          <a:xfrm>
            <a:off x="9955287" y="11314072"/>
            <a:ext cx="0" cy="59842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88CB383-A059-B0CD-DFBE-3B36E9793BBB}"/>
              </a:ext>
            </a:extLst>
          </p:cNvPr>
          <p:cNvCxnSpPr>
            <a:cxnSpLocks/>
          </p:cNvCxnSpPr>
          <p:nvPr/>
        </p:nvCxnSpPr>
        <p:spPr>
          <a:xfrm>
            <a:off x="11005154" y="11314072"/>
            <a:ext cx="0" cy="59842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099E80B-BB7B-D374-531E-1D8D59555E98}"/>
              </a:ext>
            </a:extLst>
          </p:cNvPr>
          <p:cNvCxnSpPr>
            <a:cxnSpLocks/>
          </p:cNvCxnSpPr>
          <p:nvPr/>
        </p:nvCxnSpPr>
        <p:spPr>
          <a:xfrm>
            <a:off x="12190487" y="11314072"/>
            <a:ext cx="0" cy="59842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D18BEC9-7F2C-F40A-307C-081650F66CB2}"/>
              </a:ext>
            </a:extLst>
          </p:cNvPr>
          <p:cNvCxnSpPr>
            <a:cxnSpLocks/>
          </p:cNvCxnSpPr>
          <p:nvPr/>
        </p:nvCxnSpPr>
        <p:spPr>
          <a:xfrm>
            <a:off x="13358887" y="11314072"/>
            <a:ext cx="0" cy="59842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552C386-5E9C-864D-2310-8C90F516225F}"/>
              </a:ext>
            </a:extLst>
          </p:cNvPr>
          <p:cNvCxnSpPr>
            <a:cxnSpLocks/>
          </p:cNvCxnSpPr>
          <p:nvPr/>
        </p:nvCxnSpPr>
        <p:spPr>
          <a:xfrm>
            <a:off x="14476487" y="11314072"/>
            <a:ext cx="0" cy="59842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691F3B6-8A61-5650-59B1-87A065440672}"/>
              </a:ext>
            </a:extLst>
          </p:cNvPr>
          <p:cNvCxnSpPr>
            <a:cxnSpLocks/>
          </p:cNvCxnSpPr>
          <p:nvPr/>
        </p:nvCxnSpPr>
        <p:spPr>
          <a:xfrm>
            <a:off x="15509420" y="11314072"/>
            <a:ext cx="0" cy="59842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FDBDAAE-B20B-B917-E52E-F933C2FE0C2D}"/>
              </a:ext>
            </a:extLst>
          </p:cNvPr>
          <p:cNvCxnSpPr>
            <a:cxnSpLocks/>
          </p:cNvCxnSpPr>
          <p:nvPr/>
        </p:nvCxnSpPr>
        <p:spPr>
          <a:xfrm>
            <a:off x="17219686" y="11314072"/>
            <a:ext cx="0" cy="59842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5AD9FC3-A3C0-C97A-96EF-29122C9556FF}"/>
              </a:ext>
            </a:extLst>
          </p:cNvPr>
          <p:cNvCxnSpPr>
            <a:cxnSpLocks/>
          </p:cNvCxnSpPr>
          <p:nvPr/>
        </p:nvCxnSpPr>
        <p:spPr>
          <a:xfrm>
            <a:off x="18472753" y="11314072"/>
            <a:ext cx="0" cy="59842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B1E5D82-2829-7926-BE56-7D3BCB81E58B}"/>
              </a:ext>
            </a:extLst>
          </p:cNvPr>
          <p:cNvCxnSpPr/>
          <p:nvPr/>
        </p:nvCxnSpPr>
        <p:spPr>
          <a:xfrm>
            <a:off x="3098800" y="4534739"/>
            <a:ext cx="0" cy="737775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DFD3ACD-FC61-8B8B-80D7-0B7730A28246}"/>
                  </a:ext>
                </a:extLst>
              </p:cNvPr>
              <p:cNvSpPr txBox="1"/>
              <p:nvPr/>
            </p:nvSpPr>
            <p:spPr>
              <a:xfrm>
                <a:off x="2024474" y="7903239"/>
                <a:ext cx="1220378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altLang="en-US" sz="2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en-US" sz="24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DFD3ACD-FC61-8B8B-80D7-0B7730A28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474" y="7903239"/>
                <a:ext cx="1220378" cy="461665"/>
              </a:xfrm>
              <a:prstGeom prst="rect">
                <a:avLst/>
              </a:prstGeom>
              <a:blipFill>
                <a:blip r:embed="rId18"/>
                <a:stretch>
                  <a:fillRect b="-1891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FBBD5EA-2567-8FA0-C889-D40DD96E9725}"/>
                  </a:ext>
                </a:extLst>
              </p:cNvPr>
              <p:cNvSpPr txBox="1"/>
              <p:nvPr/>
            </p:nvSpPr>
            <p:spPr>
              <a:xfrm>
                <a:off x="21022733" y="4534739"/>
                <a:ext cx="1818103" cy="6463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3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FBBD5EA-2567-8FA0-C889-D40DD96E9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2733" y="4534739"/>
                <a:ext cx="1818103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B2A5F6C-BDD9-FD75-EE98-3E6365ACD933}"/>
                  </a:ext>
                </a:extLst>
              </p:cNvPr>
              <p:cNvSpPr txBox="1"/>
              <p:nvPr/>
            </p:nvSpPr>
            <p:spPr>
              <a:xfrm>
                <a:off x="21285198" y="6424246"/>
                <a:ext cx="1818103" cy="11330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3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3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en-US" sz="3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en-US" sz="3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B2A5F6C-BDD9-FD75-EE98-3E6365ACD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5198" y="6424246"/>
                <a:ext cx="1818103" cy="1133067"/>
              </a:xfrm>
              <a:prstGeom prst="rect">
                <a:avLst/>
              </a:prstGeom>
              <a:blipFill>
                <a:blip r:embed="rId20"/>
                <a:stretch>
                  <a:fillRect b="-76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45E58C7-775E-BFA8-2B6E-B1712EAC703E}"/>
                  </a:ext>
                </a:extLst>
              </p:cNvPr>
              <p:cNvSpPr txBox="1"/>
              <p:nvPr/>
            </p:nvSpPr>
            <p:spPr>
              <a:xfrm>
                <a:off x="21022733" y="9278965"/>
                <a:ext cx="2817168" cy="1254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36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en-US" sz="360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en-US" sz="3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3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en-US" sz="36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en-US" sz="3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en-US" sz="3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45E58C7-775E-BFA8-2B6E-B1712EAC7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2733" y="9278965"/>
                <a:ext cx="2817168" cy="1254189"/>
              </a:xfrm>
              <a:prstGeom prst="rect">
                <a:avLst/>
              </a:prstGeom>
              <a:blipFill>
                <a:blip r:embed="rId21"/>
                <a:stretch>
                  <a:fillRect b="-6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148B756-1686-182F-919F-06186F00367D}"/>
              </a:ext>
            </a:extLst>
          </p:cNvPr>
          <p:cNvCxnSpPr>
            <a:cxnSpLocks/>
          </p:cNvCxnSpPr>
          <p:nvPr/>
        </p:nvCxnSpPr>
        <p:spPr>
          <a:xfrm>
            <a:off x="22316620" y="10806072"/>
            <a:ext cx="0" cy="59842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4DCC997-F132-744C-8229-43A2E135A525}"/>
                  </a:ext>
                </a:extLst>
              </p:cNvPr>
              <p:cNvSpPr txBox="1"/>
              <p:nvPr/>
            </p:nvSpPr>
            <p:spPr>
              <a:xfrm>
                <a:off x="21016497" y="11677413"/>
                <a:ext cx="2738986" cy="656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z="360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altLang="en-US" sz="3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3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360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36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altLang="en-US" sz="36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en-US" sz="36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en-US" sz="3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4DCC997-F132-744C-8229-43A2E135A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6497" y="11677413"/>
                <a:ext cx="2738986" cy="656270"/>
              </a:xfrm>
              <a:prstGeom prst="rect">
                <a:avLst/>
              </a:prstGeom>
              <a:blipFill>
                <a:blip r:embed="rId22"/>
                <a:stretch>
                  <a:fillRect b="-2264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88647C0-EEFE-5F97-22F0-28333536E02B}"/>
              </a:ext>
            </a:extLst>
          </p:cNvPr>
          <p:cNvCxnSpPr>
            <a:cxnSpLocks/>
          </p:cNvCxnSpPr>
          <p:nvPr/>
        </p:nvCxnSpPr>
        <p:spPr>
          <a:xfrm flipH="1">
            <a:off x="4815840" y="12771120"/>
            <a:ext cx="14478000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2E0BC39-C84D-0ACE-7729-28E28EC9EEB4}"/>
                  </a:ext>
                </a:extLst>
              </p:cNvPr>
              <p:cNvSpPr txBox="1"/>
              <p:nvPr/>
            </p:nvSpPr>
            <p:spPr>
              <a:xfrm>
                <a:off x="5935980" y="12969630"/>
                <a:ext cx="12237720" cy="4682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4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en-US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altLang="en-US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en-US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en-US" sz="2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en-US" sz="2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sSub>
                            <m:sSubPr>
                              <m:ctrlPr>
                                <a:rPr lang="en-US" altLang="en-US" sz="240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en-US" sz="2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2E0BC39-C84D-0ACE-7729-28E28EC9E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980" y="12969630"/>
                <a:ext cx="12237720" cy="46820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2083AAB-233F-EED1-05E7-6398C1C804FE}"/>
                  </a:ext>
                </a:extLst>
              </p:cNvPr>
              <p:cNvSpPr txBox="1"/>
              <p:nvPr/>
            </p:nvSpPr>
            <p:spPr>
              <a:xfrm>
                <a:off x="19568160" y="12771120"/>
                <a:ext cx="4187323" cy="6463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altLang="en-US" sz="3600" dirty="0">
                    <a:solidFill>
                      <a:srgbClr val="FFFFFF"/>
                    </a:solidFill>
                  </a:rPr>
                  <a:t>Total: </a:t>
                </a:r>
                <a14:m>
                  <m:oMath xmlns:m="http://schemas.openxmlformats.org/officeDocument/2006/math">
                    <m:r>
                      <a:rPr lang="en-US" altLang="en-US" sz="3600" b="0" i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sz="36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en-US" sz="36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sz="36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6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en-US" sz="36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sz="36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2083AAB-233F-EED1-05E7-6398C1C80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160" y="12771120"/>
                <a:ext cx="4187323" cy="646331"/>
              </a:xfrm>
              <a:prstGeom prst="rect">
                <a:avLst/>
              </a:prstGeom>
              <a:blipFill>
                <a:blip r:embed="rId24"/>
                <a:stretch>
                  <a:fillRect t="-13462" b="-3269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>
            <a:extLst>
              <a:ext uri="{FF2B5EF4-FFF2-40B4-BE49-F238E27FC236}">
                <a16:creationId xmlns:a16="http://schemas.microsoft.com/office/drawing/2014/main" id="{80C89C48-A3F9-31EE-B640-4930912D9D19}"/>
              </a:ext>
            </a:extLst>
          </p:cNvPr>
          <p:cNvSpPr/>
          <p:nvPr/>
        </p:nvSpPr>
        <p:spPr>
          <a:xfrm>
            <a:off x="13358887" y="4754880"/>
            <a:ext cx="7926311" cy="251460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3D0083C4-8829-A36B-CC46-5E8DC6519BFE}"/>
              </a:ext>
            </a:extLst>
          </p:cNvPr>
          <p:cNvSpPr/>
          <p:nvPr/>
        </p:nvSpPr>
        <p:spPr>
          <a:xfrm>
            <a:off x="16561379" y="7034527"/>
            <a:ext cx="4776848" cy="251460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9D9EC9AB-D67C-B335-324C-449E8BB2F9A5}"/>
              </a:ext>
            </a:extLst>
          </p:cNvPr>
          <p:cNvSpPr/>
          <p:nvPr/>
        </p:nvSpPr>
        <p:spPr>
          <a:xfrm>
            <a:off x="18209639" y="9979137"/>
            <a:ext cx="3051621" cy="225506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C389ED39-A111-0343-3253-32C1F4E73926}"/>
              </a:ext>
            </a:extLst>
          </p:cNvPr>
          <p:cNvSpPr/>
          <p:nvPr/>
        </p:nvSpPr>
        <p:spPr>
          <a:xfrm>
            <a:off x="19210855" y="12005548"/>
            <a:ext cx="1968200" cy="225506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1894320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F0E6B6BD-972B-26B7-DB8B-A73AAE5FF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recursion tree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1348D-8E1F-8DBE-229D-69A603C33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32C9197-871C-5B76-4BCF-2E684CC7FE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674688" cy="379412"/>
          </a:xfrm>
        </p:spPr>
        <p:txBody>
          <a:bodyPr/>
          <a:lstStyle/>
          <a:p>
            <a:r>
              <a:rPr lang="en-US" altLang="en-US"/>
              <a:t>L2.</a:t>
            </a:r>
            <a:fld id="{9FC578D3-03AA-1C4F-A54A-C73EAFC3DC44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71683" name="Text Box 3">
            <a:extLst>
              <a:ext uri="{FF2B5EF4-FFF2-40B4-BE49-F238E27FC236}">
                <a16:creationId xmlns:a16="http://schemas.microsoft.com/office/drawing/2014/main" id="{49AA9C68-FA2C-42E9-C184-BB3683B31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5806" y="3086101"/>
            <a:ext cx="816441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800" dirty="0">
                <a:solidFill>
                  <a:schemeClr val="bg1"/>
                </a:solidFill>
              </a:rPr>
              <a:t>Solve </a:t>
            </a:r>
            <a:r>
              <a:rPr lang="en-US" altLang="en-US" sz="4800" i="1" dirty="0">
                <a:solidFill>
                  <a:schemeClr val="accent4"/>
                </a:solidFill>
              </a:rPr>
              <a:t>T</a:t>
            </a:r>
            <a:r>
              <a:rPr lang="en-US" altLang="en-US" sz="4800" dirty="0">
                <a:solidFill>
                  <a:schemeClr val="accent4"/>
                </a:solidFill>
              </a:rPr>
              <a:t>(</a:t>
            </a:r>
            <a:r>
              <a:rPr lang="en-US" altLang="en-US" sz="4800" i="1" dirty="0">
                <a:solidFill>
                  <a:schemeClr val="accent4"/>
                </a:solidFill>
              </a:rPr>
              <a:t>n</a:t>
            </a:r>
            <a:r>
              <a:rPr lang="en-US" altLang="en-US" sz="4800" dirty="0">
                <a:solidFill>
                  <a:schemeClr val="accent4"/>
                </a:solidFill>
              </a:rPr>
              <a:t>) = </a:t>
            </a:r>
            <a:r>
              <a:rPr lang="en-US" altLang="en-US" sz="4800" i="1" dirty="0">
                <a:solidFill>
                  <a:schemeClr val="accent4"/>
                </a:solidFill>
              </a:rPr>
              <a:t>T</a:t>
            </a:r>
            <a:r>
              <a:rPr lang="en-US" altLang="en-US" sz="4800" dirty="0">
                <a:solidFill>
                  <a:schemeClr val="accent4"/>
                </a:solidFill>
              </a:rPr>
              <a:t>(</a:t>
            </a:r>
            <a:r>
              <a:rPr lang="en-US" altLang="en-US" sz="4800" i="1" dirty="0">
                <a:solidFill>
                  <a:schemeClr val="accent4"/>
                </a:solidFill>
              </a:rPr>
              <a:t>n</a:t>
            </a:r>
            <a:r>
              <a:rPr lang="en-US" altLang="en-US" sz="4800" dirty="0">
                <a:solidFill>
                  <a:schemeClr val="accent4"/>
                </a:solidFill>
              </a:rPr>
              <a:t>/4) + </a:t>
            </a:r>
            <a:r>
              <a:rPr lang="en-US" altLang="en-US" sz="4800" i="1" dirty="0">
                <a:solidFill>
                  <a:schemeClr val="accent4"/>
                </a:solidFill>
              </a:rPr>
              <a:t>T</a:t>
            </a:r>
            <a:r>
              <a:rPr lang="en-US" altLang="en-US" sz="4800" dirty="0">
                <a:solidFill>
                  <a:schemeClr val="accent4"/>
                </a:solidFill>
              </a:rPr>
              <a:t>(</a:t>
            </a:r>
            <a:r>
              <a:rPr lang="en-US" altLang="en-US" sz="4800" i="1" dirty="0">
                <a:solidFill>
                  <a:schemeClr val="accent4"/>
                </a:solidFill>
              </a:rPr>
              <a:t>n/</a:t>
            </a:r>
            <a:r>
              <a:rPr lang="en-US" altLang="en-US" sz="4800" dirty="0">
                <a:solidFill>
                  <a:schemeClr val="accent4"/>
                </a:solidFill>
              </a:rPr>
              <a:t>2)</a:t>
            </a:r>
            <a:r>
              <a:rPr lang="en-US" altLang="en-US" sz="4800" i="1" dirty="0">
                <a:solidFill>
                  <a:schemeClr val="accent4"/>
                </a:solidFill>
              </a:rPr>
              <a:t> + n</a:t>
            </a:r>
            <a:r>
              <a:rPr lang="en-US" altLang="en-US" sz="4800" baseline="30000" dirty="0">
                <a:solidFill>
                  <a:schemeClr val="accent4"/>
                </a:solidFill>
              </a:rPr>
              <a:t>2</a:t>
            </a:r>
            <a:r>
              <a:rPr lang="en-US" altLang="en-US" sz="4800" dirty="0">
                <a:solidFill>
                  <a:schemeClr val="accent4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57297180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85D7157-577A-C88B-751F-E1754CA47F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674688" cy="379412"/>
          </a:xfrm>
        </p:spPr>
        <p:txBody>
          <a:bodyPr/>
          <a:lstStyle/>
          <a:p>
            <a:r>
              <a:rPr lang="en-US" altLang="en-US"/>
              <a:t>L2.</a:t>
            </a:r>
            <a:fld id="{D3958A96-CC79-7046-B330-D0590C0F4F8A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72708" name="Rectangle 4">
            <a:extLst>
              <a:ext uri="{FF2B5EF4-FFF2-40B4-BE49-F238E27FC236}">
                <a16:creationId xmlns:a16="http://schemas.microsoft.com/office/drawing/2014/main" id="{2AA4A9D5-A0B4-1E3F-37F3-2F3E0BF01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2592" y="4419601"/>
            <a:ext cx="117211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4800" i="1" dirty="0">
                <a:solidFill>
                  <a:schemeClr val="accent4"/>
                </a:solidFill>
              </a:rPr>
              <a:t>T</a:t>
            </a:r>
            <a:r>
              <a:rPr lang="en-US" altLang="en-US" sz="4800" dirty="0">
                <a:solidFill>
                  <a:schemeClr val="accent4"/>
                </a:solidFill>
              </a:rPr>
              <a:t>(</a:t>
            </a:r>
            <a:r>
              <a:rPr lang="en-US" altLang="en-US" sz="4800" i="1" dirty="0">
                <a:solidFill>
                  <a:schemeClr val="accent4"/>
                </a:solidFill>
              </a:rPr>
              <a:t>n</a:t>
            </a:r>
            <a:r>
              <a:rPr lang="en-US" altLang="en-US" sz="4800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842461-601F-269F-4223-703230F593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recursion tree method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B35A89C-1CDC-092C-AE40-16F955A04D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7DD96DC7-B499-6FB5-4E9E-551B7FB2A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5806" y="3086101"/>
            <a:ext cx="816441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800" dirty="0">
                <a:solidFill>
                  <a:schemeClr val="bg1"/>
                </a:solidFill>
              </a:rPr>
              <a:t>Solve </a:t>
            </a:r>
            <a:r>
              <a:rPr lang="en-US" altLang="en-US" sz="4800" i="1" dirty="0">
                <a:solidFill>
                  <a:schemeClr val="accent4"/>
                </a:solidFill>
              </a:rPr>
              <a:t>T</a:t>
            </a:r>
            <a:r>
              <a:rPr lang="en-US" altLang="en-US" sz="4800" dirty="0">
                <a:solidFill>
                  <a:schemeClr val="accent4"/>
                </a:solidFill>
              </a:rPr>
              <a:t>(</a:t>
            </a:r>
            <a:r>
              <a:rPr lang="en-US" altLang="en-US" sz="4800" i="1" dirty="0">
                <a:solidFill>
                  <a:schemeClr val="accent4"/>
                </a:solidFill>
              </a:rPr>
              <a:t>n</a:t>
            </a:r>
            <a:r>
              <a:rPr lang="en-US" altLang="en-US" sz="4800" dirty="0">
                <a:solidFill>
                  <a:schemeClr val="accent4"/>
                </a:solidFill>
              </a:rPr>
              <a:t>) = </a:t>
            </a:r>
            <a:r>
              <a:rPr lang="en-US" altLang="en-US" sz="4800" i="1" dirty="0">
                <a:solidFill>
                  <a:schemeClr val="accent4"/>
                </a:solidFill>
              </a:rPr>
              <a:t>T</a:t>
            </a:r>
            <a:r>
              <a:rPr lang="en-US" altLang="en-US" sz="4800" dirty="0">
                <a:solidFill>
                  <a:schemeClr val="accent4"/>
                </a:solidFill>
              </a:rPr>
              <a:t>(</a:t>
            </a:r>
            <a:r>
              <a:rPr lang="en-US" altLang="en-US" sz="4800" i="1" dirty="0">
                <a:solidFill>
                  <a:schemeClr val="accent4"/>
                </a:solidFill>
              </a:rPr>
              <a:t>n</a:t>
            </a:r>
            <a:r>
              <a:rPr lang="en-US" altLang="en-US" sz="4800" dirty="0">
                <a:solidFill>
                  <a:schemeClr val="accent4"/>
                </a:solidFill>
              </a:rPr>
              <a:t>/4) + </a:t>
            </a:r>
            <a:r>
              <a:rPr lang="en-US" altLang="en-US" sz="4800" i="1" dirty="0">
                <a:solidFill>
                  <a:schemeClr val="accent4"/>
                </a:solidFill>
              </a:rPr>
              <a:t>T</a:t>
            </a:r>
            <a:r>
              <a:rPr lang="en-US" altLang="en-US" sz="4800" dirty="0">
                <a:solidFill>
                  <a:schemeClr val="accent4"/>
                </a:solidFill>
              </a:rPr>
              <a:t>(</a:t>
            </a:r>
            <a:r>
              <a:rPr lang="en-US" altLang="en-US" sz="4800" i="1" dirty="0">
                <a:solidFill>
                  <a:schemeClr val="accent4"/>
                </a:solidFill>
              </a:rPr>
              <a:t>n/</a:t>
            </a:r>
            <a:r>
              <a:rPr lang="en-US" altLang="en-US" sz="4800" dirty="0">
                <a:solidFill>
                  <a:schemeClr val="accent4"/>
                </a:solidFill>
              </a:rPr>
              <a:t>2)</a:t>
            </a:r>
            <a:r>
              <a:rPr lang="en-US" altLang="en-US" sz="4800" i="1" dirty="0">
                <a:solidFill>
                  <a:schemeClr val="accent4"/>
                </a:solidFill>
              </a:rPr>
              <a:t> + n</a:t>
            </a:r>
            <a:r>
              <a:rPr lang="en-US" altLang="en-US" sz="4800" baseline="30000" dirty="0">
                <a:solidFill>
                  <a:schemeClr val="accent4"/>
                </a:solidFill>
              </a:rPr>
              <a:t>2</a:t>
            </a:r>
            <a:r>
              <a:rPr lang="en-US" altLang="en-US" sz="4800" dirty="0">
                <a:solidFill>
                  <a:schemeClr val="accent4"/>
                </a:solidFill>
              </a:rPr>
              <a:t>: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07559BAD-841F-FA06-E7E0-7373EEF525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674688" cy="379412"/>
          </a:xfrm>
        </p:spPr>
        <p:txBody>
          <a:bodyPr/>
          <a:lstStyle/>
          <a:p>
            <a:r>
              <a:rPr lang="en-US" altLang="en-US"/>
              <a:t>L2.</a:t>
            </a:r>
            <a:fld id="{93447539-526C-1D4D-BC9B-9526DB15DD2A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73733" name="Line 5">
            <a:extLst>
              <a:ext uri="{FF2B5EF4-FFF2-40B4-BE49-F238E27FC236}">
                <a16:creationId xmlns:a16="http://schemas.microsoft.com/office/drawing/2014/main" id="{5AD9A82D-F5D3-B127-C761-C149D6FAEE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0" y="5029200"/>
            <a:ext cx="3048000" cy="137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73734" name="Line 6">
            <a:extLst>
              <a:ext uri="{FF2B5EF4-FFF2-40B4-BE49-F238E27FC236}">
                <a16:creationId xmlns:a16="http://schemas.microsoft.com/office/drawing/2014/main" id="{DCEEF71F-EE68-8ECF-C6D4-C6969C5A056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0" y="5029200"/>
            <a:ext cx="3352800" cy="137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grpSp>
        <p:nvGrpSpPr>
          <p:cNvPr id="73735" name="Group 7">
            <a:extLst>
              <a:ext uri="{FF2B5EF4-FFF2-40B4-BE49-F238E27FC236}">
                <a16:creationId xmlns:a16="http://schemas.microsoft.com/office/drawing/2014/main" id="{22B1D284-221E-D2F6-D377-E844073E6FC0}"/>
              </a:ext>
            </a:extLst>
          </p:cNvPr>
          <p:cNvGrpSpPr>
            <a:grpSpLocks/>
          </p:cNvGrpSpPr>
          <p:nvPr/>
        </p:nvGrpSpPr>
        <p:grpSpPr bwMode="auto">
          <a:xfrm>
            <a:off x="6584951" y="5791201"/>
            <a:ext cx="8162927" cy="863601"/>
            <a:chOff x="1594" y="1968"/>
            <a:chExt cx="2571" cy="272"/>
          </a:xfrm>
          <a:noFill/>
        </p:grpSpPr>
        <p:sp>
          <p:nvSpPr>
            <p:cNvPr id="73736" name="Rectangle 8">
              <a:extLst>
                <a:ext uri="{FF2B5EF4-FFF2-40B4-BE49-F238E27FC236}">
                  <a16:creationId xmlns:a16="http://schemas.microsoft.com/office/drawing/2014/main" id="{E6A1369C-66E1-63BF-8C6A-A2E1AA4A4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" y="1978"/>
              <a:ext cx="542" cy="26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4800" i="1">
                  <a:solidFill>
                    <a:schemeClr val="accent4"/>
                  </a:solidFill>
                </a:rPr>
                <a:t>T</a:t>
              </a:r>
              <a:r>
                <a:rPr lang="en-US" altLang="en-US" sz="4800">
                  <a:solidFill>
                    <a:schemeClr val="accent4"/>
                  </a:solidFill>
                </a:rPr>
                <a:t>(</a:t>
              </a:r>
              <a:r>
                <a:rPr lang="en-US" altLang="en-US" sz="4800" i="1">
                  <a:solidFill>
                    <a:schemeClr val="accent4"/>
                  </a:solidFill>
                </a:rPr>
                <a:t>n</a:t>
              </a:r>
              <a:r>
                <a:rPr lang="en-US" altLang="en-US" sz="4800">
                  <a:solidFill>
                    <a:schemeClr val="accent4"/>
                  </a:solidFill>
                </a:rPr>
                <a:t>/4)</a:t>
              </a:r>
            </a:p>
          </p:txBody>
        </p:sp>
        <p:sp>
          <p:nvSpPr>
            <p:cNvPr id="73737" name="Rectangle 9">
              <a:extLst>
                <a:ext uri="{FF2B5EF4-FFF2-40B4-BE49-F238E27FC236}">
                  <a16:creationId xmlns:a16="http://schemas.microsoft.com/office/drawing/2014/main" id="{4669D5CE-F3C6-7FF1-DCDA-167E1EE95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3" y="1968"/>
              <a:ext cx="542" cy="26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4800" i="1">
                  <a:solidFill>
                    <a:schemeClr val="accent4"/>
                  </a:solidFill>
                </a:rPr>
                <a:t>T</a:t>
              </a:r>
              <a:r>
                <a:rPr lang="en-US" altLang="en-US" sz="4800">
                  <a:solidFill>
                    <a:schemeClr val="accent4"/>
                  </a:solidFill>
                </a:rPr>
                <a:t>(</a:t>
              </a:r>
              <a:r>
                <a:rPr lang="en-US" altLang="en-US" sz="4800" i="1">
                  <a:solidFill>
                    <a:schemeClr val="accent4"/>
                  </a:solidFill>
                </a:rPr>
                <a:t>n</a:t>
              </a:r>
              <a:r>
                <a:rPr lang="en-US" altLang="en-US" sz="4800">
                  <a:solidFill>
                    <a:schemeClr val="accent4"/>
                  </a:solidFill>
                </a:rPr>
                <a:t>/2)</a:t>
              </a:r>
            </a:p>
          </p:txBody>
        </p:sp>
      </p:grpSp>
      <p:sp>
        <p:nvSpPr>
          <p:cNvPr id="73738" name="Rectangle 10">
            <a:extLst>
              <a:ext uri="{FF2B5EF4-FFF2-40B4-BE49-F238E27FC236}">
                <a16:creationId xmlns:a16="http://schemas.microsoft.com/office/drawing/2014/main" id="{A365463B-9208-8A81-852A-A17554A8C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0402" y="4267201"/>
            <a:ext cx="708847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 i="1" dirty="0">
                <a:solidFill>
                  <a:schemeClr val="accent4"/>
                </a:solidFill>
              </a:rPr>
              <a:t>n</a:t>
            </a:r>
            <a:r>
              <a:rPr lang="en-US" altLang="en-US" sz="4800" baseline="30000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DC4CEDB-1674-9F53-C7B0-010D536D90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recursion tree method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139BAB8-1B50-30D0-1B07-B2B84F76BA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F662C670-B8D8-92DC-BD4A-3B4F6F86D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5806" y="3086101"/>
            <a:ext cx="816441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800" dirty="0">
                <a:solidFill>
                  <a:schemeClr val="bg1"/>
                </a:solidFill>
              </a:rPr>
              <a:t>Solve </a:t>
            </a:r>
            <a:r>
              <a:rPr lang="en-US" altLang="en-US" sz="4800" i="1" dirty="0">
                <a:solidFill>
                  <a:schemeClr val="accent4"/>
                </a:solidFill>
              </a:rPr>
              <a:t>T</a:t>
            </a:r>
            <a:r>
              <a:rPr lang="en-US" altLang="en-US" sz="4800" dirty="0">
                <a:solidFill>
                  <a:schemeClr val="accent4"/>
                </a:solidFill>
              </a:rPr>
              <a:t>(</a:t>
            </a:r>
            <a:r>
              <a:rPr lang="en-US" altLang="en-US" sz="4800" i="1" dirty="0">
                <a:solidFill>
                  <a:schemeClr val="accent4"/>
                </a:solidFill>
              </a:rPr>
              <a:t>n</a:t>
            </a:r>
            <a:r>
              <a:rPr lang="en-US" altLang="en-US" sz="4800" dirty="0">
                <a:solidFill>
                  <a:schemeClr val="accent4"/>
                </a:solidFill>
              </a:rPr>
              <a:t>) = </a:t>
            </a:r>
            <a:r>
              <a:rPr lang="en-US" altLang="en-US" sz="4800" i="1" dirty="0">
                <a:solidFill>
                  <a:schemeClr val="accent4"/>
                </a:solidFill>
              </a:rPr>
              <a:t>T</a:t>
            </a:r>
            <a:r>
              <a:rPr lang="en-US" altLang="en-US" sz="4800" dirty="0">
                <a:solidFill>
                  <a:schemeClr val="accent4"/>
                </a:solidFill>
              </a:rPr>
              <a:t>(</a:t>
            </a:r>
            <a:r>
              <a:rPr lang="en-US" altLang="en-US" sz="4800" i="1" dirty="0">
                <a:solidFill>
                  <a:schemeClr val="accent4"/>
                </a:solidFill>
              </a:rPr>
              <a:t>n</a:t>
            </a:r>
            <a:r>
              <a:rPr lang="en-US" altLang="en-US" sz="4800" dirty="0">
                <a:solidFill>
                  <a:schemeClr val="accent4"/>
                </a:solidFill>
              </a:rPr>
              <a:t>/4) + </a:t>
            </a:r>
            <a:r>
              <a:rPr lang="en-US" altLang="en-US" sz="4800" i="1" dirty="0">
                <a:solidFill>
                  <a:schemeClr val="accent4"/>
                </a:solidFill>
              </a:rPr>
              <a:t>T</a:t>
            </a:r>
            <a:r>
              <a:rPr lang="en-US" altLang="en-US" sz="4800" dirty="0">
                <a:solidFill>
                  <a:schemeClr val="accent4"/>
                </a:solidFill>
              </a:rPr>
              <a:t>(</a:t>
            </a:r>
            <a:r>
              <a:rPr lang="en-US" altLang="en-US" sz="4800" i="1" dirty="0">
                <a:solidFill>
                  <a:schemeClr val="accent4"/>
                </a:solidFill>
              </a:rPr>
              <a:t>n/</a:t>
            </a:r>
            <a:r>
              <a:rPr lang="en-US" altLang="en-US" sz="4800" dirty="0">
                <a:solidFill>
                  <a:schemeClr val="accent4"/>
                </a:solidFill>
              </a:rPr>
              <a:t>2)</a:t>
            </a:r>
            <a:r>
              <a:rPr lang="en-US" altLang="en-US" sz="4800" i="1" dirty="0">
                <a:solidFill>
                  <a:schemeClr val="accent4"/>
                </a:solidFill>
              </a:rPr>
              <a:t> + n</a:t>
            </a:r>
            <a:r>
              <a:rPr lang="en-US" altLang="en-US" sz="4800" baseline="30000" dirty="0">
                <a:solidFill>
                  <a:schemeClr val="accent4"/>
                </a:solidFill>
              </a:rPr>
              <a:t>2</a:t>
            </a:r>
            <a:r>
              <a:rPr lang="en-US" altLang="en-US" sz="4800" dirty="0">
                <a:solidFill>
                  <a:schemeClr val="accent4"/>
                </a:solidFill>
              </a:rPr>
              <a:t>:</a:t>
            </a:r>
          </a:p>
        </p:txBody>
      </p:sp>
    </p:spTree>
  </p:cSld>
  <p:clrMapOvr>
    <a:masterClrMapping/>
  </p:clrMapOvr>
  <p:transition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53668D41-80DB-8BBF-E540-FECACB5C9D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674688" cy="379412"/>
          </a:xfrm>
        </p:spPr>
        <p:txBody>
          <a:bodyPr/>
          <a:lstStyle/>
          <a:p>
            <a:r>
              <a:rPr lang="en-US" altLang="en-US"/>
              <a:t>L2.</a:t>
            </a:r>
            <a:fld id="{19837F5A-12AD-7240-9C6A-2024821D336A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74771" name="Line 19">
            <a:extLst>
              <a:ext uri="{FF2B5EF4-FFF2-40B4-BE49-F238E27FC236}">
                <a16:creationId xmlns:a16="http://schemas.microsoft.com/office/drawing/2014/main" id="{BF97C262-6602-15BA-3819-D2BF6F7F4B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0" y="5029200"/>
            <a:ext cx="3048000" cy="137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74772" name="Line 20">
            <a:extLst>
              <a:ext uri="{FF2B5EF4-FFF2-40B4-BE49-F238E27FC236}">
                <a16:creationId xmlns:a16="http://schemas.microsoft.com/office/drawing/2014/main" id="{4B68DE13-2D03-A985-BEEE-05754826B2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0" y="5029200"/>
            <a:ext cx="3352800" cy="137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74773" name="Rectangle 21">
            <a:extLst>
              <a:ext uri="{FF2B5EF4-FFF2-40B4-BE49-F238E27FC236}">
                <a16:creationId xmlns:a16="http://schemas.microsoft.com/office/drawing/2014/main" id="{1D7CA496-C047-369E-BA5C-1C24A19E7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0402" y="4267201"/>
            <a:ext cx="708847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74774" name="Line 22">
            <a:extLst>
              <a:ext uri="{FF2B5EF4-FFF2-40B4-BE49-F238E27FC236}">
                <a16:creationId xmlns:a16="http://schemas.microsoft.com/office/drawing/2014/main" id="{26BF705B-2C3F-1FC5-F07F-776059DC980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32500" y="6400800"/>
            <a:ext cx="1676400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74775" name="Line 23">
            <a:extLst>
              <a:ext uri="{FF2B5EF4-FFF2-40B4-BE49-F238E27FC236}">
                <a16:creationId xmlns:a16="http://schemas.microsoft.com/office/drawing/2014/main" id="{56022464-DEF8-5B37-BEED-DC65A49F03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280900" y="6400800"/>
            <a:ext cx="1676400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74776" name="Line 24">
            <a:extLst>
              <a:ext uri="{FF2B5EF4-FFF2-40B4-BE49-F238E27FC236}">
                <a16:creationId xmlns:a16="http://schemas.microsoft.com/office/drawing/2014/main" id="{42AE27B4-2412-30FF-826A-99A7A865C1C0}"/>
              </a:ext>
            </a:extLst>
          </p:cNvPr>
          <p:cNvSpPr>
            <a:spLocks noChangeShapeType="1"/>
          </p:cNvSpPr>
          <p:nvPr/>
        </p:nvSpPr>
        <p:spPr bwMode="auto">
          <a:xfrm>
            <a:off x="13957300" y="6400800"/>
            <a:ext cx="1828800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74777" name="Line 25">
            <a:extLst>
              <a:ext uri="{FF2B5EF4-FFF2-40B4-BE49-F238E27FC236}">
                <a16:creationId xmlns:a16="http://schemas.microsoft.com/office/drawing/2014/main" id="{5AB3333E-0A57-5421-7842-3A74E3508771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8900" y="6400800"/>
            <a:ext cx="1828800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74778" name="Rectangle 26">
            <a:extLst>
              <a:ext uri="{FF2B5EF4-FFF2-40B4-BE49-F238E27FC236}">
                <a16:creationId xmlns:a16="http://schemas.microsoft.com/office/drawing/2014/main" id="{FC2C081F-43A8-467C-58B1-EE548B6C3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752" y="5822951"/>
            <a:ext cx="163057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/4)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74779" name="Rectangle 27">
            <a:extLst>
              <a:ext uri="{FF2B5EF4-FFF2-40B4-BE49-F238E27FC236}">
                <a16:creationId xmlns:a16="http://schemas.microsoft.com/office/drawing/2014/main" id="{546D39E8-B1E9-DDF9-516F-FCD623BF7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65826" y="5791201"/>
            <a:ext cx="163057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/2)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74764" name="Rectangle 12">
            <a:extLst>
              <a:ext uri="{FF2B5EF4-FFF2-40B4-BE49-F238E27FC236}">
                <a16:creationId xmlns:a16="http://schemas.microsoft.com/office/drawing/2014/main" id="{AFB2CFB6-20E3-19C8-BEEC-31465305E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098" y="7467601"/>
            <a:ext cx="203453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 i="1">
                <a:solidFill>
                  <a:schemeClr val="accent4"/>
                </a:solidFill>
              </a:rPr>
              <a:t>T</a:t>
            </a:r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/16)</a:t>
            </a:r>
          </a:p>
        </p:txBody>
      </p:sp>
      <p:sp>
        <p:nvSpPr>
          <p:cNvPr id="74765" name="Rectangle 13">
            <a:extLst>
              <a:ext uri="{FF2B5EF4-FFF2-40B4-BE49-F238E27FC236}">
                <a16:creationId xmlns:a16="http://schemas.microsoft.com/office/drawing/2014/main" id="{EC81FAD8-84FE-4F25-A422-660452764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2391" y="7467601"/>
            <a:ext cx="172194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 i="1">
                <a:solidFill>
                  <a:schemeClr val="accent4"/>
                </a:solidFill>
              </a:rPr>
              <a:t>T</a:t>
            </a:r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/8)</a:t>
            </a:r>
          </a:p>
        </p:txBody>
      </p:sp>
      <p:sp>
        <p:nvSpPr>
          <p:cNvPr id="74766" name="Rectangle 14">
            <a:extLst>
              <a:ext uri="{FF2B5EF4-FFF2-40B4-BE49-F238E27FC236}">
                <a16:creationId xmlns:a16="http://schemas.microsoft.com/office/drawing/2014/main" id="{B83F9734-36F6-7063-FF2A-CD220236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61191" y="7464427"/>
            <a:ext cx="172194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 i="1">
                <a:solidFill>
                  <a:schemeClr val="accent4"/>
                </a:solidFill>
              </a:rPr>
              <a:t>T</a:t>
            </a:r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/8)</a:t>
            </a:r>
          </a:p>
        </p:txBody>
      </p:sp>
      <p:sp>
        <p:nvSpPr>
          <p:cNvPr id="74767" name="Rectangle 15">
            <a:extLst>
              <a:ext uri="{FF2B5EF4-FFF2-40B4-BE49-F238E27FC236}">
                <a16:creationId xmlns:a16="http://schemas.microsoft.com/office/drawing/2014/main" id="{29B99F16-BF98-8C8F-0808-8704F192B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63191" y="7464427"/>
            <a:ext cx="172194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 i="1">
                <a:solidFill>
                  <a:schemeClr val="accent4"/>
                </a:solidFill>
              </a:rPr>
              <a:t>T</a:t>
            </a:r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/4)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0FA0A7C-CECA-CE45-DFEA-A6B30D5D7C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recursion tree method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84B24AB-FE0C-5A1A-7761-4D0B9EE68C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CD3179D9-A28B-0EB2-3D47-DF49EBBDE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5806" y="3086101"/>
            <a:ext cx="816441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800" dirty="0">
                <a:solidFill>
                  <a:schemeClr val="bg1"/>
                </a:solidFill>
              </a:rPr>
              <a:t>Solve </a:t>
            </a:r>
            <a:r>
              <a:rPr lang="en-US" altLang="en-US" sz="4800" i="1" dirty="0">
                <a:solidFill>
                  <a:schemeClr val="accent4"/>
                </a:solidFill>
              </a:rPr>
              <a:t>T</a:t>
            </a:r>
            <a:r>
              <a:rPr lang="en-US" altLang="en-US" sz="4800" dirty="0">
                <a:solidFill>
                  <a:schemeClr val="accent4"/>
                </a:solidFill>
              </a:rPr>
              <a:t>(</a:t>
            </a:r>
            <a:r>
              <a:rPr lang="en-US" altLang="en-US" sz="4800" i="1" dirty="0">
                <a:solidFill>
                  <a:schemeClr val="accent4"/>
                </a:solidFill>
              </a:rPr>
              <a:t>n</a:t>
            </a:r>
            <a:r>
              <a:rPr lang="en-US" altLang="en-US" sz="4800" dirty="0">
                <a:solidFill>
                  <a:schemeClr val="accent4"/>
                </a:solidFill>
              </a:rPr>
              <a:t>) = </a:t>
            </a:r>
            <a:r>
              <a:rPr lang="en-US" altLang="en-US" sz="4800" i="1" dirty="0">
                <a:solidFill>
                  <a:schemeClr val="accent4"/>
                </a:solidFill>
              </a:rPr>
              <a:t>T</a:t>
            </a:r>
            <a:r>
              <a:rPr lang="en-US" altLang="en-US" sz="4800" dirty="0">
                <a:solidFill>
                  <a:schemeClr val="accent4"/>
                </a:solidFill>
              </a:rPr>
              <a:t>(</a:t>
            </a:r>
            <a:r>
              <a:rPr lang="en-US" altLang="en-US" sz="4800" i="1" dirty="0">
                <a:solidFill>
                  <a:schemeClr val="accent4"/>
                </a:solidFill>
              </a:rPr>
              <a:t>n</a:t>
            </a:r>
            <a:r>
              <a:rPr lang="en-US" altLang="en-US" sz="4800" dirty="0">
                <a:solidFill>
                  <a:schemeClr val="accent4"/>
                </a:solidFill>
              </a:rPr>
              <a:t>/4) + </a:t>
            </a:r>
            <a:r>
              <a:rPr lang="en-US" altLang="en-US" sz="4800" i="1" dirty="0">
                <a:solidFill>
                  <a:schemeClr val="accent4"/>
                </a:solidFill>
              </a:rPr>
              <a:t>T</a:t>
            </a:r>
            <a:r>
              <a:rPr lang="en-US" altLang="en-US" sz="4800" dirty="0">
                <a:solidFill>
                  <a:schemeClr val="accent4"/>
                </a:solidFill>
              </a:rPr>
              <a:t>(</a:t>
            </a:r>
            <a:r>
              <a:rPr lang="en-US" altLang="en-US" sz="4800" i="1" dirty="0">
                <a:solidFill>
                  <a:schemeClr val="accent4"/>
                </a:solidFill>
              </a:rPr>
              <a:t>n/</a:t>
            </a:r>
            <a:r>
              <a:rPr lang="en-US" altLang="en-US" sz="4800" dirty="0">
                <a:solidFill>
                  <a:schemeClr val="accent4"/>
                </a:solidFill>
              </a:rPr>
              <a:t>2)</a:t>
            </a:r>
            <a:r>
              <a:rPr lang="en-US" altLang="en-US" sz="4800" i="1" dirty="0">
                <a:solidFill>
                  <a:schemeClr val="accent4"/>
                </a:solidFill>
              </a:rPr>
              <a:t> + n</a:t>
            </a:r>
            <a:r>
              <a:rPr lang="en-US" altLang="en-US" sz="4800" baseline="30000" dirty="0">
                <a:solidFill>
                  <a:schemeClr val="accent4"/>
                </a:solidFill>
              </a:rPr>
              <a:t>2</a:t>
            </a:r>
            <a:r>
              <a:rPr lang="en-US" altLang="en-US" sz="4800" dirty="0">
                <a:solidFill>
                  <a:schemeClr val="accent4"/>
                </a:solidFill>
              </a:rPr>
              <a:t>:</a:t>
            </a:r>
          </a:p>
        </p:txBody>
      </p:sp>
    </p:spTree>
  </p:cSld>
  <p:clrMapOvr>
    <a:masterClrMapping/>
  </p:clrMapOvr>
  <p:transition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AEF6-3D06-95C4-8CC4-2021BE86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B858E-1FFC-7556-AB3F-24E9101773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Session 08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BC106-FF37-AB10-1DEF-3DB3616C74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013200"/>
            <a:ext cx="20057623" cy="783163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4400" dirty="0"/>
              <a:t>Solving Recurrences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Substitution method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Recursion tree method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Master method</a:t>
            </a:r>
          </a:p>
        </p:txBody>
      </p:sp>
    </p:spTree>
    <p:extLst>
      <p:ext uri="{BB962C8B-B14F-4D97-AF65-F5344CB8AC3E}">
        <p14:creationId xmlns:p14="http://schemas.microsoft.com/office/powerpoint/2010/main" val="356048408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ACD60271-4DB5-9097-4FC9-576D5972B6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674688" cy="379412"/>
          </a:xfrm>
        </p:spPr>
        <p:txBody>
          <a:bodyPr/>
          <a:lstStyle/>
          <a:p>
            <a:r>
              <a:rPr lang="en-US" altLang="en-US"/>
              <a:t>L2.</a:t>
            </a:r>
            <a:fld id="{0E19AF73-132B-AC4F-A831-BFB9E7EA1DDC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75797" name="Line 21">
            <a:extLst>
              <a:ext uri="{FF2B5EF4-FFF2-40B4-BE49-F238E27FC236}">
                <a16:creationId xmlns:a16="http://schemas.microsoft.com/office/drawing/2014/main" id="{F4C60DFA-F9E8-9485-4E20-8C6F8DA963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0" y="5029200"/>
            <a:ext cx="3048000" cy="137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75798" name="Line 22">
            <a:extLst>
              <a:ext uri="{FF2B5EF4-FFF2-40B4-BE49-F238E27FC236}">
                <a16:creationId xmlns:a16="http://schemas.microsoft.com/office/drawing/2014/main" id="{830A6D34-5E8D-A4C5-5117-59687816F5E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0" y="5029200"/>
            <a:ext cx="3352800" cy="137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75780" name="Line 4">
            <a:extLst>
              <a:ext uri="{FF2B5EF4-FFF2-40B4-BE49-F238E27FC236}">
                <a16:creationId xmlns:a16="http://schemas.microsoft.com/office/drawing/2014/main" id="{02BD66D4-62C4-3C10-6E77-F3B9E4449E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65700" y="8077200"/>
            <a:ext cx="1066800" cy="289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75784" name="Line 8">
            <a:extLst>
              <a:ext uri="{FF2B5EF4-FFF2-40B4-BE49-F238E27FC236}">
                <a16:creationId xmlns:a16="http://schemas.microsoft.com/office/drawing/2014/main" id="{F32BE222-2C15-AD6E-4CAB-D39E2A43B2D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32500" y="6400800"/>
            <a:ext cx="1676400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75785" name="Line 9">
            <a:extLst>
              <a:ext uri="{FF2B5EF4-FFF2-40B4-BE49-F238E27FC236}">
                <a16:creationId xmlns:a16="http://schemas.microsoft.com/office/drawing/2014/main" id="{9D19ADBE-B9A8-CA3C-8B7D-B3801C564A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280900" y="6400800"/>
            <a:ext cx="1676400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75786" name="Line 10">
            <a:extLst>
              <a:ext uri="{FF2B5EF4-FFF2-40B4-BE49-F238E27FC236}">
                <a16:creationId xmlns:a16="http://schemas.microsoft.com/office/drawing/2014/main" id="{7CAAD4EC-6E11-29A5-5063-F61E847A0BD2}"/>
              </a:ext>
            </a:extLst>
          </p:cNvPr>
          <p:cNvSpPr>
            <a:spLocks noChangeShapeType="1"/>
          </p:cNvSpPr>
          <p:nvPr/>
        </p:nvSpPr>
        <p:spPr bwMode="auto">
          <a:xfrm>
            <a:off x="13957300" y="6400800"/>
            <a:ext cx="1828800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75787" name="Line 11">
            <a:extLst>
              <a:ext uri="{FF2B5EF4-FFF2-40B4-BE49-F238E27FC236}">
                <a16:creationId xmlns:a16="http://schemas.microsoft.com/office/drawing/2014/main" id="{CE3C0068-8D35-6EB1-ADBD-F136A390843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8900" y="6400800"/>
            <a:ext cx="1828800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75788" name="Rectangle 12">
            <a:extLst>
              <a:ext uri="{FF2B5EF4-FFF2-40B4-BE49-F238E27FC236}">
                <a16:creationId xmlns:a16="http://schemas.microsoft.com/office/drawing/2014/main" id="{B7B5912E-BE6C-D338-1032-C00F429C6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1060" y="7467601"/>
            <a:ext cx="1943160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/16)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75789" name="Rectangle 13">
            <a:extLst>
              <a:ext uri="{FF2B5EF4-FFF2-40B4-BE49-F238E27FC236}">
                <a16:creationId xmlns:a16="http://schemas.microsoft.com/office/drawing/2014/main" id="{52F837DC-B8F7-6154-EF80-3ACE9DCF3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002" y="7467601"/>
            <a:ext cx="163057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/8)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75790" name="Rectangle 14">
            <a:extLst>
              <a:ext uri="{FF2B5EF4-FFF2-40B4-BE49-F238E27FC236}">
                <a16:creationId xmlns:a16="http://schemas.microsoft.com/office/drawing/2014/main" id="{2813714C-ABDE-F356-FF08-FD1F0CCB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4976" y="7464427"/>
            <a:ext cx="163057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/8)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75791" name="Rectangle 15">
            <a:extLst>
              <a:ext uri="{FF2B5EF4-FFF2-40B4-BE49-F238E27FC236}">
                <a16:creationId xmlns:a16="http://schemas.microsoft.com/office/drawing/2014/main" id="{79A137D0-F37A-B49D-7AA6-276962F52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6976" y="7464427"/>
            <a:ext cx="163057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/4)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75792" name="Rectangle 16">
            <a:extLst>
              <a:ext uri="{FF2B5EF4-FFF2-40B4-BE49-F238E27FC236}">
                <a16:creationId xmlns:a16="http://schemas.microsoft.com/office/drawing/2014/main" id="{22750340-FC0B-517E-4E50-17ADF1EF8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752" y="5822951"/>
            <a:ext cx="163057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/4)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75793" name="Rectangle 17">
            <a:extLst>
              <a:ext uri="{FF2B5EF4-FFF2-40B4-BE49-F238E27FC236}">
                <a16:creationId xmlns:a16="http://schemas.microsoft.com/office/drawing/2014/main" id="{0486A39A-D9B0-DFA5-CDB9-5DE739F1F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65826" y="5791201"/>
            <a:ext cx="163057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/2)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75794" name="Rectangle 18">
            <a:extLst>
              <a:ext uri="{FF2B5EF4-FFF2-40B4-BE49-F238E27FC236}">
                <a16:creationId xmlns:a16="http://schemas.microsoft.com/office/drawing/2014/main" id="{EB841832-8579-43AD-293D-7EF7B6019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3048" y="10363201"/>
            <a:ext cx="1326004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  <a:latin typeface="Symbol" pitchFamily="2" charset="2"/>
              </a:rPr>
              <a:t>Q</a:t>
            </a:r>
            <a:r>
              <a:rPr lang="en-US" altLang="en-US" sz="4800">
                <a:solidFill>
                  <a:schemeClr val="accent4"/>
                </a:solidFill>
              </a:rPr>
              <a:t>(1)</a:t>
            </a:r>
          </a:p>
        </p:txBody>
      </p:sp>
      <p:sp>
        <p:nvSpPr>
          <p:cNvPr id="75795" name="Text Box 19">
            <a:extLst>
              <a:ext uri="{FF2B5EF4-FFF2-40B4-BE49-F238E27FC236}">
                <a16:creationId xmlns:a16="http://schemas.microsoft.com/office/drawing/2014/main" id="{03A62E70-2816-8E86-A10A-5881DE6B50D4}"/>
              </a:ext>
            </a:extLst>
          </p:cNvPr>
          <p:cNvSpPr txBox="1">
            <a:spLocks noChangeArrowheads="1"/>
          </p:cNvSpPr>
          <p:nvPr/>
        </p:nvSpPr>
        <p:spPr bwMode="auto">
          <a:xfrm rot="17366799">
            <a:off x="4995933" y="9014251"/>
            <a:ext cx="60946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…</a:t>
            </a:r>
          </a:p>
        </p:txBody>
      </p:sp>
      <p:sp>
        <p:nvSpPr>
          <p:cNvPr id="75799" name="Rectangle 23">
            <a:extLst>
              <a:ext uri="{FF2B5EF4-FFF2-40B4-BE49-F238E27FC236}">
                <a16:creationId xmlns:a16="http://schemas.microsoft.com/office/drawing/2014/main" id="{4969D4EF-71C3-74D5-48CF-A3170F6A0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0402" y="4267201"/>
            <a:ext cx="708847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1070619-174E-E70C-1C52-79D7E9B205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recursion tree method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357527-98DD-416A-21C0-CDF5B20651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762F49D7-FCAB-1C1D-4034-5769D1709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5806" y="3086101"/>
            <a:ext cx="816441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800" dirty="0">
                <a:solidFill>
                  <a:schemeClr val="bg1"/>
                </a:solidFill>
              </a:rPr>
              <a:t>Solve </a:t>
            </a:r>
            <a:r>
              <a:rPr lang="en-US" altLang="en-US" sz="4800" i="1" dirty="0">
                <a:solidFill>
                  <a:schemeClr val="accent4"/>
                </a:solidFill>
              </a:rPr>
              <a:t>T</a:t>
            </a:r>
            <a:r>
              <a:rPr lang="en-US" altLang="en-US" sz="4800" dirty="0">
                <a:solidFill>
                  <a:schemeClr val="accent4"/>
                </a:solidFill>
              </a:rPr>
              <a:t>(</a:t>
            </a:r>
            <a:r>
              <a:rPr lang="en-US" altLang="en-US" sz="4800" i="1" dirty="0">
                <a:solidFill>
                  <a:schemeClr val="accent4"/>
                </a:solidFill>
              </a:rPr>
              <a:t>n</a:t>
            </a:r>
            <a:r>
              <a:rPr lang="en-US" altLang="en-US" sz="4800" dirty="0">
                <a:solidFill>
                  <a:schemeClr val="accent4"/>
                </a:solidFill>
              </a:rPr>
              <a:t>) = </a:t>
            </a:r>
            <a:r>
              <a:rPr lang="en-US" altLang="en-US" sz="4800" i="1" dirty="0">
                <a:solidFill>
                  <a:schemeClr val="accent4"/>
                </a:solidFill>
              </a:rPr>
              <a:t>T</a:t>
            </a:r>
            <a:r>
              <a:rPr lang="en-US" altLang="en-US" sz="4800" dirty="0">
                <a:solidFill>
                  <a:schemeClr val="accent4"/>
                </a:solidFill>
              </a:rPr>
              <a:t>(</a:t>
            </a:r>
            <a:r>
              <a:rPr lang="en-US" altLang="en-US" sz="4800" i="1" dirty="0">
                <a:solidFill>
                  <a:schemeClr val="accent4"/>
                </a:solidFill>
              </a:rPr>
              <a:t>n</a:t>
            </a:r>
            <a:r>
              <a:rPr lang="en-US" altLang="en-US" sz="4800" dirty="0">
                <a:solidFill>
                  <a:schemeClr val="accent4"/>
                </a:solidFill>
              </a:rPr>
              <a:t>/4) + </a:t>
            </a:r>
            <a:r>
              <a:rPr lang="en-US" altLang="en-US" sz="4800" i="1" dirty="0">
                <a:solidFill>
                  <a:schemeClr val="accent4"/>
                </a:solidFill>
              </a:rPr>
              <a:t>T</a:t>
            </a:r>
            <a:r>
              <a:rPr lang="en-US" altLang="en-US" sz="4800" dirty="0">
                <a:solidFill>
                  <a:schemeClr val="accent4"/>
                </a:solidFill>
              </a:rPr>
              <a:t>(</a:t>
            </a:r>
            <a:r>
              <a:rPr lang="en-US" altLang="en-US" sz="4800" i="1" dirty="0">
                <a:solidFill>
                  <a:schemeClr val="accent4"/>
                </a:solidFill>
              </a:rPr>
              <a:t>n/</a:t>
            </a:r>
            <a:r>
              <a:rPr lang="en-US" altLang="en-US" sz="4800" dirty="0">
                <a:solidFill>
                  <a:schemeClr val="accent4"/>
                </a:solidFill>
              </a:rPr>
              <a:t>2)</a:t>
            </a:r>
            <a:r>
              <a:rPr lang="en-US" altLang="en-US" sz="4800" i="1" dirty="0">
                <a:solidFill>
                  <a:schemeClr val="accent4"/>
                </a:solidFill>
              </a:rPr>
              <a:t> + n</a:t>
            </a:r>
            <a:r>
              <a:rPr lang="en-US" altLang="en-US" sz="4800" baseline="30000" dirty="0">
                <a:solidFill>
                  <a:schemeClr val="accent4"/>
                </a:solidFill>
              </a:rPr>
              <a:t>2</a:t>
            </a:r>
            <a:r>
              <a:rPr lang="en-US" altLang="en-US" sz="4800" dirty="0">
                <a:solidFill>
                  <a:schemeClr val="accent4"/>
                </a:solidFill>
              </a:rPr>
              <a:t>:</a:t>
            </a:r>
          </a:p>
        </p:txBody>
      </p:sp>
    </p:spTree>
  </p:cSld>
  <p:clrMapOvr>
    <a:masterClrMapping/>
  </p:clrMapOvr>
  <p:transition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8CC635F2-24C6-EC66-3803-70C61A33B6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674688" cy="379412"/>
          </a:xfrm>
        </p:spPr>
        <p:txBody>
          <a:bodyPr/>
          <a:lstStyle/>
          <a:p>
            <a:r>
              <a:rPr lang="en-US" altLang="en-US"/>
              <a:t>L2.</a:t>
            </a:r>
            <a:fld id="{FDEE54AB-DFF3-314F-B236-4FE777FB8DC8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82946" name="Line 2">
            <a:extLst>
              <a:ext uri="{FF2B5EF4-FFF2-40B4-BE49-F238E27FC236}">
                <a16:creationId xmlns:a16="http://schemas.microsoft.com/office/drawing/2014/main" id="{8990965F-B649-C3B9-A2F0-BDAE49F952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0" y="5029200"/>
            <a:ext cx="3048000" cy="137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47" name="Line 3">
            <a:extLst>
              <a:ext uri="{FF2B5EF4-FFF2-40B4-BE49-F238E27FC236}">
                <a16:creationId xmlns:a16="http://schemas.microsoft.com/office/drawing/2014/main" id="{9845CBEC-BF34-930F-C4BB-2AFFCB8A8E9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0" y="5029200"/>
            <a:ext cx="3352800" cy="137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50" name="Line 6">
            <a:extLst>
              <a:ext uri="{FF2B5EF4-FFF2-40B4-BE49-F238E27FC236}">
                <a16:creationId xmlns:a16="http://schemas.microsoft.com/office/drawing/2014/main" id="{6268FCB9-B5D4-DD48-7D9E-197068D1AF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06400" y="4876800"/>
            <a:ext cx="5943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52" name="Line 8">
            <a:extLst>
              <a:ext uri="{FF2B5EF4-FFF2-40B4-BE49-F238E27FC236}">
                <a16:creationId xmlns:a16="http://schemas.microsoft.com/office/drawing/2014/main" id="{6BB0183C-D7AC-6E07-76D4-42059D59EA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65700" y="8077200"/>
            <a:ext cx="1066800" cy="289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53" name="Line 9">
            <a:extLst>
              <a:ext uri="{FF2B5EF4-FFF2-40B4-BE49-F238E27FC236}">
                <a16:creationId xmlns:a16="http://schemas.microsoft.com/office/drawing/2014/main" id="{ADF4BA81-42FA-C07C-ED76-0996F2D0DA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32500" y="6400800"/>
            <a:ext cx="1676400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54" name="Line 10">
            <a:extLst>
              <a:ext uri="{FF2B5EF4-FFF2-40B4-BE49-F238E27FC236}">
                <a16:creationId xmlns:a16="http://schemas.microsoft.com/office/drawing/2014/main" id="{DA65CE76-D5BA-3C36-6856-9FCAB4B802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280900" y="6400800"/>
            <a:ext cx="1676400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55" name="Line 11">
            <a:extLst>
              <a:ext uri="{FF2B5EF4-FFF2-40B4-BE49-F238E27FC236}">
                <a16:creationId xmlns:a16="http://schemas.microsoft.com/office/drawing/2014/main" id="{A3F82E6D-952E-7607-1E60-99B8C0999B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3957300" y="6400800"/>
            <a:ext cx="1828800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56" name="Line 12">
            <a:extLst>
              <a:ext uri="{FF2B5EF4-FFF2-40B4-BE49-F238E27FC236}">
                <a16:creationId xmlns:a16="http://schemas.microsoft.com/office/drawing/2014/main" id="{623A76A1-6C6B-10FF-0C85-096CED21E031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8900" y="6400800"/>
            <a:ext cx="1828800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57" name="Rectangle 13">
            <a:extLst>
              <a:ext uri="{FF2B5EF4-FFF2-40B4-BE49-F238E27FC236}">
                <a16:creationId xmlns:a16="http://schemas.microsoft.com/office/drawing/2014/main" id="{C956FE26-5720-5ADF-CC9E-050AC8D40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1060" y="7467601"/>
            <a:ext cx="1943160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/16)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82958" name="Rectangle 14">
            <a:extLst>
              <a:ext uri="{FF2B5EF4-FFF2-40B4-BE49-F238E27FC236}">
                <a16:creationId xmlns:a16="http://schemas.microsoft.com/office/drawing/2014/main" id="{21B5ED6C-770D-9E17-D5CD-C91EDDB23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002" y="7467601"/>
            <a:ext cx="163057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/8)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82959" name="Rectangle 15">
            <a:extLst>
              <a:ext uri="{FF2B5EF4-FFF2-40B4-BE49-F238E27FC236}">
                <a16:creationId xmlns:a16="http://schemas.microsoft.com/office/drawing/2014/main" id="{4A3E567F-7C86-A7E0-8C26-1F786D60D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4976" y="7464427"/>
            <a:ext cx="163057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/8)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82960" name="Rectangle 16">
            <a:extLst>
              <a:ext uri="{FF2B5EF4-FFF2-40B4-BE49-F238E27FC236}">
                <a16:creationId xmlns:a16="http://schemas.microsoft.com/office/drawing/2014/main" id="{F4E7293C-F339-E706-5E96-738E3183C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6976" y="7464427"/>
            <a:ext cx="163057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/4)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82961" name="Rectangle 17">
            <a:extLst>
              <a:ext uri="{FF2B5EF4-FFF2-40B4-BE49-F238E27FC236}">
                <a16:creationId xmlns:a16="http://schemas.microsoft.com/office/drawing/2014/main" id="{5F4E2CCD-D356-6E90-A316-393098E5D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752" y="5822951"/>
            <a:ext cx="163057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/4)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82963" name="Rectangle 19">
            <a:extLst>
              <a:ext uri="{FF2B5EF4-FFF2-40B4-BE49-F238E27FC236}">
                <a16:creationId xmlns:a16="http://schemas.microsoft.com/office/drawing/2014/main" id="{544261F1-30D4-8FE9-56D5-7049F06BC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3048" y="10363201"/>
            <a:ext cx="1326004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  <a:latin typeface="Symbol" pitchFamily="2" charset="2"/>
              </a:rPr>
              <a:t>Q</a:t>
            </a:r>
            <a:r>
              <a:rPr lang="en-US" altLang="en-US" sz="4800">
                <a:solidFill>
                  <a:schemeClr val="accent4"/>
                </a:solidFill>
              </a:rPr>
              <a:t>(1)</a:t>
            </a:r>
          </a:p>
        </p:txBody>
      </p:sp>
      <p:sp>
        <p:nvSpPr>
          <p:cNvPr id="82964" name="Text Box 20">
            <a:extLst>
              <a:ext uri="{FF2B5EF4-FFF2-40B4-BE49-F238E27FC236}">
                <a16:creationId xmlns:a16="http://schemas.microsoft.com/office/drawing/2014/main" id="{F7F6DC18-5FC2-1485-21E4-03B0C25F950F}"/>
              </a:ext>
            </a:extLst>
          </p:cNvPr>
          <p:cNvSpPr txBox="1">
            <a:spLocks noChangeArrowheads="1"/>
          </p:cNvSpPr>
          <p:nvPr/>
        </p:nvSpPr>
        <p:spPr bwMode="auto">
          <a:xfrm rot="17366799">
            <a:off x="4995933" y="9014251"/>
            <a:ext cx="60946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…</a:t>
            </a:r>
          </a:p>
        </p:txBody>
      </p:sp>
      <p:sp>
        <p:nvSpPr>
          <p:cNvPr id="82967" name="Line 23">
            <a:extLst>
              <a:ext uri="{FF2B5EF4-FFF2-40B4-BE49-F238E27FC236}">
                <a16:creationId xmlns:a16="http://schemas.microsoft.com/office/drawing/2014/main" id="{A9E5BC74-3073-883B-F63F-9C6418A348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0" y="4876800"/>
            <a:ext cx="8534400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65" name="Rectangle 21">
            <a:extLst>
              <a:ext uri="{FF2B5EF4-FFF2-40B4-BE49-F238E27FC236}">
                <a16:creationId xmlns:a16="http://schemas.microsoft.com/office/drawing/2014/main" id="{5EFC167C-3055-1F8F-C6D2-B78D7D418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0402" y="4267201"/>
            <a:ext cx="708847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 i="1" dirty="0">
                <a:solidFill>
                  <a:schemeClr val="accent4"/>
                </a:solidFill>
              </a:rPr>
              <a:t>n</a:t>
            </a:r>
            <a:r>
              <a:rPr lang="en-US" altLang="en-US" sz="4800" baseline="30000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82962" name="Rectangle 18">
            <a:extLst>
              <a:ext uri="{FF2B5EF4-FFF2-40B4-BE49-F238E27FC236}">
                <a16:creationId xmlns:a16="http://schemas.microsoft.com/office/drawing/2014/main" id="{8F8CAEF6-E863-755F-A1E3-EEDF2BFC9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65826" y="5791201"/>
            <a:ext cx="163057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/2)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E6F1B86-9649-5810-323A-490AB01537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recursion tree method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CC927C6-3181-F945-ECA7-F2F8C7291F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001961BB-50DA-DA23-A32F-36C14B9A5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5806" y="3086101"/>
            <a:ext cx="816441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en-US" altLang="en-US" sz="4800" dirty="0">
                <a:solidFill>
                  <a:schemeClr val="bg1"/>
                </a:solidFill>
              </a:rPr>
              <a:t>Solve</a:t>
            </a:r>
            <a:r>
              <a:rPr lang="en-US" altLang="en-US" sz="4800" dirty="0">
                <a:solidFill>
                  <a:schemeClr val="accent4"/>
                </a:solidFill>
              </a:rPr>
              <a:t> </a:t>
            </a:r>
            <a:r>
              <a:rPr lang="en-US" altLang="en-US" sz="4800" i="1" dirty="0">
                <a:solidFill>
                  <a:schemeClr val="accent4"/>
                </a:solidFill>
              </a:rPr>
              <a:t>T</a:t>
            </a:r>
            <a:r>
              <a:rPr lang="en-US" altLang="en-US" sz="4800" dirty="0">
                <a:solidFill>
                  <a:schemeClr val="accent4"/>
                </a:solidFill>
              </a:rPr>
              <a:t>(</a:t>
            </a:r>
            <a:r>
              <a:rPr lang="en-US" altLang="en-US" sz="4800" i="1" dirty="0">
                <a:solidFill>
                  <a:schemeClr val="accent4"/>
                </a:solidFill>
              </a:rPr>
              <a:t>n</a:t>
            </a:r>
            <a:r>
              <a:rPr lang="en-US" altLang="en-US" sz="4800" dirty="0">
                <a:solidFill>
                  <a:schemeClr val="accent4"/>
                </a:solidFill>
              </a:rPr>
              <a:t>) = </a:t>
            </a:r>
            <a:r>
              <a:rPr lang="en-US" altLang="en-US" sz="4800" i="1" dirty="0">
                <a:solidFill>
                  <a:schemeClr val="accent4"/>
                </a:solidFill>
              </a:rPr>
              <a:t>T</a:t>
            </a:r>
            <a:r>
              <a:rPr lang="en-US" altLang="en-US" sz="4800" dirty="0">
                <a:solidFill>
                  <a:schemeClr val="accent4"/>
                </a:solidFill>
              </a:rPr>
              <a:t>(</a:t>
            </a:r>
            <a:r>
              <a:rPr lang="en-US" altLang="en-US" sz="4800" i="1" dirty="0">
                <a:solidFill>
                  <a:schemeClr val="accent4"/>
                </a:solidFill>
              </a:rPr>
              <a:t>n</a:t>
            </a:r>
            <a:r>
              <a:rPr lang="en-US" altLang="en-US" sz="4800" dirty="0">
                <a:solidFill>
                  <a:schemeClr val="accent4"/>
                </a:solidFill>
              </a:rPr>
              <a:t>/4) + </a:t>
            </a:r>
            <a:r>
              <a:rPr lang="en-US" altLang="en-US" sz="4800" i="1" dirty="0">
                <a:solidFill>
                  <a:schemeClr val="accent4"/>
                </a:solidFill>
              </a:rPr>
              <a:t>T</a:t>
            </a:r>
            <a:r>
              <a:rPr lang="en-US" altLang="en-US" sz="4800" dirty="0">
                <a:solidFill>
                  <a:schemeClr val="accent4"/>
                </a:solidFill>
              </a:rPr>
              <a:t>(</a:t>
            </a:r>
            <a:r>
              <a:rPr lang="en-US" altLang="en-US" sz="4800" i="1" dirty="0">
                <a:solidFill>
                  <a:schemeClr val="accent4"/>
                </a:solidFill>
              </a:rPr>
              <a:t>n/</a:t>
            </a:r>
            <a:r>
              <a:rPr lang="en-US" altLang="en-US" sz="4800" dirty="0">
                <a:solidFill>
                  <a:schemeClr val="accent4"/>
                </a:solidFill>
              </a:rPr>
              <a:t>2)</a:t>
            </a:r>
            <a:r>
              <a:rPr lang="en-US" altLang="en-US" sz="4800" i="1" dirty="0">
                <a:solidFill>
                  <a:schemeClr val="accent4"/>
                </a:solidFill>
              </a:rPr>
              <a:t> + n</a:t>
            </a:r>
            <a:r>
              <a:rPr lang="en-US" altLang="en-US" sz="4800" baseline="30000" dirty="0">
                <a:solidFill>
                  <a:schemeClr val="accent4"/>
                </a:solidFill>
              </a:rPr>
              <a:t>2</a:t>
            </a:r>
            <a:r>
              <a:rPr lang="en-US" altLang="en-US" sz="4800" dirty="0">
                <a:solidFill>
                  <a:schemeClr val="accent4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44411B-FA3C-332B-0F0F-E303DACF811A}"/>
                  </a:ext>
                </a:extLst>
              </p:cNvPr>
              <p:cNvSpPr txBox="1"/>
              <p:nvPr/>
            </p:nvSpPr>
            <p:spPr>
              <a:xfrm>
                <a:off x="19561899" y="4477459"/>
                <a:ext cx="723916" cy="677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pPr>
                        <m:e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e>
                        <m:sup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4400" b="0" i="0" u="none" strike="noStrike" cap="none" spc="0" normalizeH="0" baseline="0" dirty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44411B-FA3C-332B-0F0F-E303DACF8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1899" y="4477459"/>
                <a:ext cx="723916" cy="677108"/>
              </a:xfrm>
              <a:prstGeom prst="rect">
                <a:avLst/>
              </a:prstGeom>
              <a:blipFill>
                <a:blip r:embed="rId2"/>
                <a:stretch>
                  <a:fillRect l="-189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8CC635F2-24C6-EC66-3803-70C61A33B6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674688" cy="379412"/>
          </a:xfrm>
        </p:spPr>
        <p:txBody>
          <a:bodyPr/>
          <a:lstStyle/>
          <a:p>
            <a:r>
              <a:rPr lang="en-US" altLang="en-US"/>
              <a:t>L2.</a:t>
            </a:r>
            <a:fld id="{FDEE54AB-DFF3-314F-B236-4FE777FB8DC8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82946" name="Line 2">
            <a:extLst>
              <a:ext uri="{FF2B5EF4-FFF2-40B4-BE49-F238E27FC236}">
                <a16:creationId xmlns:a16="http://schemas.microsoft.com/office/drawing/2014/main" id="{8990965F-B649-C3B9-A2F0-BDAE49F952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0" y="5029200"/>
            <a:ext cx="3048000" cy="137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47" name="Line 3">
            <a:extLst>
              <a:ext uri="{FF2B5EF4-FFF2-40B4-BE49-F238E27FC236}">
                <a16:creationId xmlns:a16="http://schemas.microsoft.com/office/drawing/2014/main" id="{9845CBEC-BF34-930F-C4BB-2AFFCB8A8E9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0" y="5029200"/>
            <a:ext cx="3352800" cy="137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50" name="Line 6">
            <a:extLst>
              <a:ext uri="{FF2B5EF4-FFF2-40B4-BE49-F238E27FC236}">
                <a16:creationId xmlns:a16="http://schemas.microsoft.com/office/drawing/2014/main" id="{6268FCB9-B5D4-DD48-7D9E-197068D1AF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06400" y="4876800"/>
            <a:ext cx="5943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52" name="Line 8">
            <a:extLst>
              <a:ext uri="{FF2B5EF4-FFF2-40B4-BE49-F238E27FC236}">
                <a16:creationId xmlns:a16="http://schemas.microsoft.com/office/drawing/2014/main" id="{6BB0183C-D7AC-6E07-76D4-42059D59EA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65700" y="8077200"/>
            <a:ext cx="1066800" cy="289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53" name="Line 9">
            <a:extLst>
              <a:ext uri="{FF2B5EF4-FFF2-40B4-BE49-F238E27FC236}">
                <a16:creationId xmlns:a16="http://schemas.microsoft.com/office/drawing/2014/main" id="{ADF4BA81-42FA-C07C-ED76-0996F2D0DA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32500" y="6400800"/>
            <a:ext cx="1676400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54" name="Line 10">
            <a:extLst>
              <a:ext uri="{FF2B5EF4-FFF2-40B4-BE49-F238E27FC236}">
                <a16:creationId xmlns:a16="http://schemas.microsoft.com/office/drawing/2014/main" id="{DA65CE76-D5BA-3C36-6856-9FCAB4B802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280900" y="6400800"/>
            <a:ext cx="1676400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55" name="Line 11">
            <a:extLst>
              <a:ext uri="{FF2B5EF4-FFF2-40B4-BE49-F238E27FC236}">
                <a16:creationId xmlns:a16="http://schemas.microsoft.com/office/drawing/2014/main" id="{A3F82E6D-952E-7607-1E60-99B8C0999B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3957300" y="6400800"/>
            <a:ext cx="1828800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56" name="Line 12">
            <a:extLst>
              <a:ext uri="{FF2B5EF4-FFF2-40B4-BE49-F238E27FC236}">
                <a16:creationId xmlns:a16="http://schemas.microsoft.com/office/drawing/2014/main" id="{623A76A1-6C6B-10FF-0C85-096CED21E031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8900" y="6400800"/>
            <a:ext cx="1828800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57" name="Rectangle 13">
            <a:extLst>
              <a:ext uri="{FF2B5EF4-FFF2-40B4-BE49-F238E27FC236}">
                <a16:creationId xmlns:a16="http://schemas.microsoft.com/office/drawing/2014/main" id="{C956FE26-5720-5ADF-CC9E-050AC8D40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1060" y="7467601"/>
            <a:ext cx="1943160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/16)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82958" name="Rectangle 14">
            <a:extLst>
              <a:ext uri="{FF2B5EF4-FFF2-40B4-BE49-F238E27FC236}">
                <a16:creationId xmlns:a16="http://schemas.microsoft.com/office/drawing/2014/main" id="{21B5ED6C-770D-9E17-D5CD-C91EDDB23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002" y="7467601"/>
            <a:ext cx="163057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/8)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82959" name="Rectangle 15">
            <a:extLst>
              <a:ext uri="{FF2B5EF4-FFF2-40B4-BE49-F238E27FC236}">
                <a16:creationId xmlns:a16="http://schemas.microsoft.com/office/drawing/2014/main" id="{4A3E567F-7C86-A7E0-8C26-1F786D60D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4976" y="7464427"/>
            <a:ext cx="163057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/8)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82960" name="Rectangle 16">
            <a:extLst>
              <a:ext uri="{FF2B5EF4-FFF2-40B4-BE49-F238E27FC236}">
                <a16:creationId xmlns:a16="http://schemas.microsoft.com/office/drawing/2014/main" id="{F4E7293C-F339-E706-5E96-738E3183C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6976" y="7464427"/>
            <a:ext cx="163057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/4)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82961" name="Rectangle 17">
            <a:extLst>
              <a:ext uri="{FF2B5EF4-FFF2-40B4-BE49-F238E27FC236}">
                <a16:creationId xmlns:a16="http://schemas.microsoft.com/office/drawing/2014/main" id="{5F4E2CCD-D356-6E90-A316-393098E5D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752" y="5822951"/>
            <a:ext cx="163057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/4)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82963" name="Rectangle 19">
            <a:extLst>
              <a:ext uri="{FF2B5EF4-FFF2-40B4-BE49-F238E27FC236}">
                <a16:creationId xmlns:a16="http://schemas.microsoft.com/office/drawing/2014/main" id="{544261F1-30D4-8FE9-56D5-7049F06BC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3048" y="10363201"/>
            <a:ext cx="1326004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  <a:latin typeface="Symbol" pitchFamily="2" charset="2"/>
              </a:rPr>
              <a:t>Q</a:t>
            </a:r>
            <a:r>
              <a:rPr lang="en-US" altLang="en-US" sz="4800">
                <a:solidFill>
                  <a:schemeClr val="accent4"/>
                </a:solidFill>
              </a:rPr>
              <a:t>(1)</a:t>
            </a:r>
          </a:p>
        </p:txBody>
      </p:sp>
      <p:sp>
        <p:nvSpPr>
          <p:cNvPr id="82964" name="Text Box 20">
            <a:extLst>
              <a:ext uri="{FF2B5EF4-FFF2-40B4-BE49-F238E27FC236}">
                <a16:creationId xmlns:a16="http://schemas.microsoft.com/office/drawing/2014/main" id="{F7F6DC18-5FC2-1485-21E4-03B0C25F950F}"/>
              </a:ext>
            </a:extLst>
          </p:cNvPr>
          <p:cNvSpPr txBox="1">
            <a:spLocks noChangeArrowheads="1"/>
          </p:cNvSpPr>
          <p:nvPr/>
        </p:nvSpPr>
        <p:spPr bwMode="auto">
          <a:xfrm rot="17366799">
            <a:off x="4995933" y="9014251"/>
            <a:ext cx="60946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…</a:t>
            </a:r>
          </a:p>
        </p:txBody>
      </p:sp>
      <p:sp>
        <p:nvSpPr>
          <p:cNvPr id="82966" name="Line 22">
            <a:extLst>
              <a:ext uri="{FF2B5EF4-FFF2-40B4-BE49-F238E27FC236}">
                <a16:creationId xmlns:a16="http://schemas.microsoft.com/office/drawing/2014/main" id="{382B76BF-E2C1-FB01-25DB-BAEF7B25FB3D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35200" y="6400800"/>
            <a:ext cx="4114800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67" name="Line 23">
            <a:extLst>
              <a:ext uri="{FF2B5EF4-FFF2-40B4-BE49-F238E27FC236}">
                <a16:creationId xmlns:a16="http://schemas.microsoft.com/office/drawing/2014/main" id="{A9E5BC74-3073-883B-F63F-9C6418A348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0" y="4876800"/>
            <a:ext cx="8534400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65" name="Rectangle 21">
            <a:extLst>
              <a:ext uri="{FF2B5EF4-FFF2-40B4-BE49-F238E27FC236}">
                <a16:creationId xmlns:a16="http://schemas.microsoft.com/office/drawing/2014/main" id="{5EFC167C-3055-1F8F-C6D2-B78D7D418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0402" y="4267201"/>
            <a:ext cx="708847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 i="1" dirty="0">
                <a:solidFill>
                  <a:schemeClr val="accent4"/>
                </a:solidFill>
              </a:rPr>
              <a:t>n</a:t>
            </a:r>
            <a:r>
              <a:rPr lang="en-US" altLang="en-US" sz="4800" baseline="30000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82962" name="Rectangle 18">
            <a:extLst>
              <a:ext uri="{FF2B5EF4-FFF2-40B4-BE49-F238E27FC236}">
                <a16:creationId xmlns:a16="http://schemas.microsoft.com/office/drawing/2014/main" id="{8F8CAEF6-E863-755F-A1E3-EEDF2BFC9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65826" y="5791201"/>
            <a:ext cx="163057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/2)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E6F1B86-9649-5810-323A-490AB01537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recursion tree method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CC927C6-3181-F945-ECA7-F2F8C7291F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001961BB-50DA-DA23-A32F-36C14B9A5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5806" y="3086101"/>
            <a:ext cx="816441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en-US" altLang="en-US" sz="4800" dirty="0">
                <a:solidFill>
                  <a:schemeClr val="bg1"/>
                </a:solidFill>
              </a:rPr>
              <a:t>Solve</a:t>
            </a:r>
            <a:r>
              <a:rPr lang="en-US" altLang="en-US" sz="4800" dirty="0">
                <a:solidFill>
                  <a:schemeClr val="accent4"/>
                </a:solidFill>
              </a:rPr>
              <a:t> </a:t>
            </a:r>
            <a:r>
              <a:rPr lang="en-US" altLang="en-US" sz="4800" i="1" dirty="0">
                <a:solidFill>
                  <a:schemeClr val="accent4"/>
                </a:solidFill>
              </a:rPr>
              <a:t>T</a:t>
            </a:r>
            <a:r>
              <a:rPr lang="en-US" altLang="en-US" sz="4800" dirty="0">
                <a:solidFill>
                  <a:schemeClr val="accent4"/>
                </a:solidFill>
              </a:rPr>
              <a:t>(</a:t>
            </a:r>
            <a:r>
              <a:rPr lang="en-US" altLang="en-US" sz="4800" i="1" dirty="0">
                <a:solidFill>
                  <a:schemeClr val="accent4"/>
                </a:solidFill>
              </a:rPr>
              <a:t>n</a:t>
            </a:r>
            <a:r>
              <a:rPr lang="en-US" altLang="en-US" sz="4800" dirty="0">
                <a:solidFill>
                  <a:schemeClr val="accent4"/>
                </a:solidFill>
              </a:rPr>
              <a:t>) = </a:t>
            </a:r>
            <a:r>
              <a:rPr lang="en-US" altLang="en-US" sz="4800" i="1" dirty="0">
                <a:solidFill>
                  <a:schemeClr val="accent4"/>
                </a:solidFill>
              </a:rPr>
              <a:t>T</a:t>
            </a:r>
            <a:r>
              <a:rPr lang="en-US" altLang="en-US" sz="4800" dirty="0">
                <a:solidFill>
                  <a:schemeClr val="accent4"/>
                </a:solidFill>
              </a:rPr>
              <a:t>(</a:t>
            </a:r>
            <a:r>
              <a:rPr lang="en-US" altLang="en-US" sz="4800" i="1" dirty="0">
                <a:solidFill>
                  <a:schemeClr val="accent4"/>
                </a:solidFill>
              </a:rPr>
              <a:t>n</a:t>
            </a:r>
            <a:r>
              <a:rPr lang="en-US" altLang="en-US" sz="4800" dirty="0">
                <a:solidFill>
                  <a:schemeClr val="accent4"/>
                </a:solidFill>
              </a:rPr>
              <a:t>/4) + </a:t>
            </a:r>
            <a:r>
              <a:rPr lang="en-US" altLang="en-US" sz="4800" i="1" dirty="0">
                <a:solidFill>
                  <a:schemeClr val="accent4"/>
                </a:solidFill>
              </a:rPr>
              <a:t>T</a:t>
            </a:r>
            <a:r>
              <a:rPr lang="en-US" altLang="en-US" sz="4800" dirty="0">
                <a:solidFill>
                  <a:schemeClr val="accent4"/>
                </a:solidFill>
              </a:rPr>
              <a:t>(</a:t>
            </a:r>
            <a:r>
              <a:rPr lang="en-US" altLang="en-US" sz="4800" i="1" dirty="0">
                <a:solidFill>
                  <a:schemeClr val="accent4"/>
                </a:solidFill>
              </a:rPr>
              <a:t>n/</a:t>
            </a:r>
            <a:r>
              <a:rPr lang="en-US" altLang="en-US" sz="4800" dirty="0">
                <a:solidFill>
                  <a:schemeClr val="accent4"/>
                </a:solidFill>
              </a:rPr>
              <a:t>2)</a:t>
            </a:r>
            <a:r>
              <a:rPr lang="en-US" altLang="en-US" sz="4800" i="1" dirty="0">
                <a:solidFill>
                  <a:schemeClr val="accent4"/>
                </a:solidFill>
              </a:rPr>
              <a:t> + n</a:t>
            </a:r>
            <a:r>
              <a:rPr lang="en-US" altLang="en-US" sz="4800" baseline="30000" dirty="0">
                <a:solidFill>
                  <a:schemeClr val="accent4"/>
                </a:solidFill>
              </a:rPr>
              <a:t>2</a:t>
            </a:r>
            <a:r>
              <a:rPr lang="en-US" altLang="en-US" sz="4800" dirty="0">
                <a:solidFill>
                  <a:schemeClr val="accent4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44411B-FA3C-332B-0F0F-E303DACF811A}"/>
                  </a:ext>
                </a:extLst>
              </p:cNvPr>
              <p:cNvSpPr txBox="1"/>
              <p:nvPr/>
            </p:nvSpPr>
            <p:spPr>
              <a:xfrm>
                <a:off x="19561899" y="4477459"/>
                <a:ext cx="723916" cy="677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pPr>
                        <m:e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e>
                        <m:sup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4400" b="0" i="0" u="none" strike="noStrike" cap="none" spc="0" normalizeH="0" baseline="0" dirty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44411B-FA3C-332B-0F0F-E303DACF8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1899" y="4477459"/>
                <a:ext cx="723916" cy="677108"/>
              </a:xfrm>
              <a:prstGeom prst="rect">
                <a:avLst/>
              </a:prstGeom>
              <a:blipFill>
                <a:blip r:embed="rId2"/>
                <a:stretch>
                  <a:fillRect l="-189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0673D9-C1DB-6231-FA5F-EFEE64598304}"/>
                  </a:ext>
                </a:extLst>
              </p:cNvPr>
              <p:cNvSpPr txBox="1"/>
              <p:nvPr/>
            </p:nvSpPr>
            <p:spPr>
              <a:xfrm>
                <a:off x="19561899" y="5656864"/>
                <a:ext cx="1443151" cy="12858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fPr>
                        <m:num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5</m:t>
                          </m:r>
                        </m:num>
                        <m:den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pPr>
                        <m:e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e>
                        <m:sup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4400" b="0" i="0" u="none" strike="noStrike" cap="none" spc="0" normalizeH="0" baseline="0" dirty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0673D9-C1DB-6231-FA5F-EFEE64598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1899" y="5656864"/>
                <a:ext cx="1443151" cy="1285865"/>
              </a:xfrm>
              <a:prstGeom prst="rect">
                <a:avLst/>
              </a:prstGeom>
              <a:blipFill>
                <a:blip r:embed="rId3"/>
                <a:stretch>
                  <a:fillRect l="-13043" t="-980" b="-137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422075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8CC635F2-24C6-EC66-3803-70C61A33B6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674688" cy="379412"/>
          </a:xfrm>
        </p:spPr>
        <p:txBody>
          <a:bodyPr/>
          <a:lstStyle/>
          <a:p>
            <a:r>
              <a:rPr lang="en-US" altLang="en-US"/>
              <a:t>L2.</a:t>
            </a:r>
            <a:fld id="{FDEE54AB-DFF3-314F-B236-4FE777FB8DC8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82946" name="Line 2">
            <a:extLst>
              <a:ext uri="{FF2B5EF4-FFF2-40B4-BE49-F238E27FC236}">
                <a16:creationId xmlns:a16="http://schemas.microsoft.com/office/drawing/2014/main" id="{8990965F-B649-C3B9-A2F0-BDAE49F952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0" y="5029200"/>
            <a:ext cx="3048000" cy="137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47" name="Line 3">
            <a:extLst>
              <a:ext uri="{FF2B5EF4-FFF2-40B4-BE49-F238E27FC236}">
                <a16:creationId xmlns:a16="http://schemas.microsoft.com/office/drawing/2014/main" id="{9845CBEC-BF34-930F-C4BB-2AFFCB8A8E9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0" y="5029200"/>
            <a:ext cx="3352800" cy="137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49" name="Line 5">
            <a:extLst>
              <a:ext uri="{FF2B5EF4-FFF2-40B4-BE49-F238E27FC236}">
                <a16:creationId xmlns:a16="http://schemas.microsoft.com/office/drawing/2014/main" id="{93E57506-6A0D-53FD-5021-983DCD6260B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611599" y="8077200"/>
            <a:ext cx="2297539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50" name="Line 6">
            <a:extLst>
              <a:ext uri="{FF2B5EF4-FFF2-40B4-BE49-F238E27FC236}">
                <a16:creationId xmlns:a16="http://schemas.microsoft.com/office/drawing/2014/main" id="{6268FCB9-B5D4-DD48-7D9E-197068D1AF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06400" y="4876800"/>
            <a:ext cx="5943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52" name="Line 8">
            <a:extLst>
              <a:ext uri="{FF2B5EF4-FFF2-40B4-BE49-F238E27FC236}">
                <a16:creationId xmlns:a16="http://schemas.microsoft.com/office/drawing/2014/main" id="{6BB0183C-D7AC-6E07-76D4-42059D59EA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65700" y="8077200"/>
            <a:ext cx="1066800" cy="289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53" name="Line 9">
            <a:extLst>
              <a:ext uri="{FF2B5EF4-FFF2-40B4-BE49-F238E27FC236}">
                <a16:creationId xmlns:a16="http://schemas.microsoft.com/office/drawing/2014/main" id="{ADF4BA81-42FA-C07C-ED76-0996F2D0DA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32500" y="6400800"/>
            <a:ext cx="1676400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54" name="Line 10">
            <a:extLst>
              <a:ext uri="{FF2B5EF4-FFF2-40B4-BE49-F238E27FC236}">
                <a16:creationId xmlns:a16="http://schemas.microsoft.com/office/drawing/2014/main" id="{DA65CE76-D5BA-3C36-6856-9FCAB4B802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280900" y="6400800"/>
            <a:ext cx="1676400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55" name="Line 11">
            <a:extLst>
              <a:ext uri="{FF2B5EF4-FFF2-40B4-BE49-F238E27FC236}">
                <a16:creationId xmlns:a16="http://schemas.microsoft.com/office/drawing/2014/main" id="{A3F82E6D-952E-7607-1E60-99B8C0999B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3957300" y="6400800"/>
            <a:ext cx="1828800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56" name="Line 12">
            <a:extLst>
              <a:ext uri="{FF2B5EF4-FFF2-40B4-BE49-F238E27FC236}">
                <a16:creationId xmlns:a16="http://schemas.microsoft.com/office/drawing/2014/main" id="{623A76A1-6C6B-10FF-0C85-096CED21E031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8900" y="6400800"/>
            <a:ext cx="1828800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57" name="Rectangle 13">
            <a:extLst>
              <a:ext uri="{FF2B5EF4-FFF2-40B4-BE49-F238E27FC236}">
                <a16:creationId xmlns:a16="http://schemas.microsoft.com/office/drawing/2014/main" id="{C956FE26-5720-5ADF-CC9E-050AC8D40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1060" y="7467601"/>
            <a:ext cx="1943160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/16)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82958" name="Rectangle 14">
            <a:extLst>
              <a:ext uri="{FF2B5EF4-FFF2-40B4-BE49-F238E27FC236}">
                <a16:creationId xmlns:a16="http://schemas.microsoft.com/office/drawing/2014/main" id="{21B5ED6C-770D-9E17-D5CD-C91EDDB23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002" y="7467601"/>
            <a:ext cx="163057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/8)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82959" name="Rectangle 15">
            <a:extLst>
              <a:ext uri="{FF2B5EF4-FFF2-40B4-BE49-F238E27FC236}">
                <a16:creationId xmlns:a16="http://schemas.microsoft.com/office/drawing/2014/main" id="{4A3E567F-7C86-A7E0-8C26-1F786D60D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4976" y="7464427"/>
            <a:ext cx="163057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/8)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82960" name="Rectangle 16">
            <a:extLst>
              <a:ext uri="{FF2B5EF4-FFF2-40B4-BE49-F238E27FC236}">
                <a16:creationId xmlns:a16="http://schemas.microsoft.com/office/drawing/2014/main" id="{F4E7293C-F339-E706-5E96-738E3183C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6976" y="7464427"/>
            <a:ext cx="163057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/4)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82961" name="Rectangle 17">
            <a:extLst>
              <a:ext uri="{FF2B5EF4-FFF2-40B4-BE49-F238E27FC236}">
                <a16:creationId xmlns:a16="http://schemas.microsoft.com/office/drawing/2014/main" id="{5F4E2CCD-D356-6E90-A316-393098E5D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752" y="5822951"/>
            <a:ext cx="163057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/4)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82963" name="Rectangle 19">
            <a:extLst>
              <a:ext uri="{FF2B5EF4-FFF2-40B4-BE49-F238E27FC236}">
                <a16:creationId xmlns:a16="http://schemas.microsoft.com/office/drawing/2014/main" id="{544261F1-30D4-8FE9-56D5-7049F06BC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3048" y="10363201"/>
            <a:ext cx="1326004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  <a:latin typeface="Symbol" pitchFamily="2" charset="2"/>
              </a:rPr>
              <a:t>Q</a:t>
            </a:r>
            <a:r>
              <a:rPr lang="en-US" altLang="en-US" sz="4800">
                <a:solidFill>
                  <a:schemeClr val="accent4"/>
                </a:solidFill>
              </a:rPr>
              <a:t>(1)</a:t>
            </a:r>
          </a:p>
        </p:txBody>
      </p:sp>
      <p:sp>
        <p:nvSpPr>
          <p:cNvPr id="82964" name="Text Box 20">
            <a:extLst>
              <a:ext uri="{FF2B5EF4-FFF2-40B4-BE49-F238E27FC236}">
                <a16:creationId xmlns:a16="http://schemas.microsoft.com/office/drawing/2014/main" id="{F7F6DC18-5FC2-1485-21E4-03B0C25F950F}"/>
              </a:ext>
            </a:extLst>
          </p:cNvPr>
          <p:cNvSpPr txBox="1">
            <a:spLocks noChangeArrowheads="1"/>
          </p:cNvSpPr>
          <p:nvPr/>
        </p:nvSpPr>
        <p:spPr bwMode="auto">
          <a:xfrm rot="17366799">
            <a:off x="4995933" y="9014251"/>
            <a:ext cx="60946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…</a:t>
            </a:r>
          </a:p>
        </p:txBody>
      </p:sp>
      <p:sp>
        <p:nvSpPr>
          <p:cNvPr id="82966" name="Line 22">
            <a:extLst>
              <a:ext uri="{FF2B5EF4-FFF2-40B4-BE49-F238E27FC236}">
                <a16:creationId xmlns:a16="http://schemas.microsoft.com/office/drawing/2014/main" id="{382B76BF-E2C1-FB01-25DB-BAEF7B25FB3D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35200" y="6400800"/>
            <a:ext cx="4114800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67" name="Line 23">
            <a:extLst>
              <a:ext uri="{FF2B5EF4-FFF2-40B4-BE49-F238E27FC236}">
                <a16:creationId xmlns:a16="http://schemas.microsoft.com/office/drawing/2014/main" id="{A9E5BC74-3073-883B-F63F-9C6418A348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0" y="4876800"/>
            <a:ext cx="8534400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73" name="Text Box 29">
            <a:extLst>
              <a:ext uri="{FF2B5EF4-FFF2-40B4-BE49-F238E27FC236}">
                <a16:creationId xmlns:a16="http://schemas.microsoft.com/office/drawing/2014/main" id="{B8DCF797-D2F9-DB85-487B-A1CAFEB326A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9019907" y="9052353"/>
            <a:ext cx="60946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…</a:t>
            </a:r>
          </a:p>
        </p:txBody>
      </p:sp>
      <p:sp>
        <p:nvSpPr>
          <p:cNvPr id="82965" name="Rectangle 21">
            <a:extLst>
              <a:ext uri="{FF2B5EF4-FFF2-40B4-BE49-F238E27FC236}">
                <a16:creationId xmlns:a16="http://schemas.microsoft.com/office/drawing/2014/main" id="{5EFC167C-3055-1F8F-C6D2-B78D7D418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0402" y="4267201"/>
            <a:ext cx="708847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 i="1" dirty="0">
                <a:solidFill>
                  <a:schemeClr val="accent4"/>
                </a:solidFill>
              </a:rPr>
              <a:t>n</a:t>
            </a:r>
            <a:r>
              <a:rPr lang="en-US" altLang="en-US" sz="4800" baseline="30000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82962" name="Rectangle 18">
            <a:extLst>
              <a:ext uri="{FF2B5EF4-FFF2-40B4-BE49-F238E27FC236}">
                <a16:creationId xmlns:a16="http://schemas.microsoft.com/office/drawing/2014/main" id="{8F8CAEF6-E863-755F-A1E3-EEDF2BFC9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65826" y="5791201"/>
            <a:ext cx="163057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/2)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E6F1B86-9649-5810-323A-490AB01537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recursion tree method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CC927C6-3181-F945-ECA7-F2F8C7291F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001961BB-50DA-DA23-A32F-36C14B9A5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5806" y="3086101"/>
            <a:ext cx="816441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en-US" altLang="en-US" sz="4800" dirty="0">
                <a:solidFill>
                  <a:schemeClr val="bg1"/>
                </a:solidFill>
              </a:rPr>
              <a:t>Solve</a:t>
            </a:r>
            <a:r>
              <a:rPr lang="en-US" altLang="en-US" sz="4800" dirty="0">
                <a:solidFill>
                  <a:schemeClr val="accent4"/>
                </a:solidFill>
              </a:rPr>
              <a:t> </a:t>
            </a:r>
            <a:r>
              <a:rPr lang="en-US" altLang="en-US" sz="4800" i="1" dirty="0">
                <a:solidFill>
                  <a:schemeClr val="accent4"/>
                </a:solidFill>
              </a:rPr>
              <a:t>T</a:t>
            </a:r>
            <a:r>
              <a:rPr lang="en-US" altLang="en-US" sz="4800" dirty="0">
                <a:solidFill>
                  <a:schemeClr val="accent4"/>
                </a:solidFill>
              </a:rPr>
              <a:t>(</a:t>
            </a:r>
            <a:r>
              <a:rPr lang="en-US" altLang="en-US" sz="4800" i="1" dirty="0">
                <a:solidFill>
                  <a:schemeClr val="accent4"/>
                </a:solidFill>
              </a:rPr>
              <a:t>n</a:t>
            </a:r>
            <a:r>
              <a:rPr lang="en-US" altLang="en-US" sz="4800" dirty="0">
                <a:solidFill>
                  <a:schemeClr val="accent4"/>
                </a:solidFill>
              </a:rPr>
              <a:t>) = </a:t>
            </a:r>
            <a:r>
              <a:rPr lang="en-US" altLang="en-US" sz="4800" i="1" dirty="0">
                <a:solidFill>
                  <a:schemeClr val="accent4"/>
                </a:solidFill>
              </a:rPr>
              <a:t>T</a:t>
            </a:r>
            <a:r>
              <a:rPr lang="en-US" altLang="en-US" sz="4800" dirty="0">
                <a:solidFill>
                  <a:schemeClr val="accent4"/>
                </a:solidFill>
              </a:rPr>
              <a:t>(</a:t>
            </a:r>
            <a:r>
              <a:rPr lang="en-US" altLang="en-US" sz="4800" i="1" dirty="0">
                <a:solidFill>
                  <a:schemeClr val="accent4"/>
                </a:solidFill>
              </a:rPr>
              <a:t>n</a:t>
            </a:r>
            <a:r>
              <a:rPr lang="en-US" altLang="en-US" sz="4800" dirty="0">
                <a:solidFill>
                  <a:schemeClr val="accent4"/>
                </a:solidFill>
              </a:rPr>
              <a:t>/4) + </a:t>
            </a:r>
            <a:r>
              <a:rPr lang="en-US" altLang="en-US" sz="4800" i="1" dirty="0">
                <a:solidFill>
                  <a:schemeClr val="accent4"/>
                </a:solidFill>
              </a:rPr>
              <a:t>T</a:t>
            </a:r>
            <a:r>
              <a:rPr lang="en-US" altLang="en-US" sz="4800" dirty="0">
                <a:solidFill>
                  <a:schemeClr val="accent4"/>
                </a:solidFill>
              </a:rPr>
              <a:t>(</a:t>
            </a:r>
            <a:r>
              <a:rPr lang="en-US" altLang="en-US" sz="4800" i="1" dirty="0">
                <a:solidFill>
                  <a:schemeClr val="accent4"/>
                </a:solidFill>
              </a:rPr>
              <a:t>n/</a:t>
            </a:r>
            <a:r>
              <a:rPr lang="en-US" altLang="en-US" sz="4800" dirty="0">
                <a:solidFill>
                  <a:schemeClr val="accent4"/>
                </a:solidFill>
              </a:rPr>
              <a:t>2)</a:t>
            </a:r>
            <a:r>
              <a:rPr lang="en-US" altLang="en-US" sz="4800" i="1" dirty="0">
                <a:solidFill>
                  <a:schemeClr val="accent4"/>
                </a:solidFill>
              </a:rPr>
              <a:t> + n</a:t>
            </a:r>
            <a:r>
              <a:rPr lang="en-US" altLang="en-US" sz="4800" baseline="30000" dirty="0">
                <a:solidFill>
                  <a:schemeClr val="accent4"/>
                </a:solidFill>
              </a:rPr>
              <a:t>2</a:t>
            </a:r>
            <a:r>
              <a:rPr lang="en-US" altLang="en-US" sz="4800" dirty="0">
                <a:solidFill>
                  <a:schemeClr val="accent4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44411B-FA3C-332B-0F0F-E303DACF811A}"/>
                  </a:ext>
                </a:extLst>
              </p:cNvPr>
              <p:cNvSpPr txBox="1"/>
              <p:nvPr/>
            </p:nvSpPr>
            <p:spPr>
              <a:xfrm>
                <a:off x="19561899" y="4477459"/>
                <a:ext cx="723916" cy="677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pPr>
                        <m:e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e>
                        <m:sup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4400" b="0" i="0" u="none" strike="noStrike" cap="none" spc="0" normalizeH="0" baseline="0" dirty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44411B-FA3C-332B-0F0F-E303DACF8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1899" y="4477459"/>
                <a:ext cx="723916" cy="677108"/>
              </a:xfrm>
              <a:prstGeom prst="rect">
                <a:avLst/>
              </a:prstGeom>
              <a:blipFill>
                <a:blip r:embed="rId2"/>
                <a:stretch>
                  <a:fillRect l="-189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0673D9-C1DB-6231-FA5F-EFEE64598304}"/>
                  </a:ext>
                </a:extLst>
              </p:cNvPr>
              <p:cNvSpPr txBox="1"/>
              <p:nvPr/>
            </p:nvSpPr>
            <p:spPr>
              <a:xfrm>
                <a:off x="19561899" y="5656864"/>
                <a:ext cx="1443151" cy="12858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fPr>
                        <m:num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5</m:t>
                          </m:r>
                        </m:num>
                        <m:den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pPr>
                        <m:e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e>
                        <m:sup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4400" b="0" i="0" u="none" strike="noStrike" cap="none" spc="0" normalizeH="0" baseline="0" dirty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0673D9-C1DB-6231-FA5F-EFEE64598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1899" y="5656864"/>
                <a:ext cx="1443151" cy="1285865"/>
              </a:xfrm>
              <a:prstGeom prst="rect">
                <a:avLst/>
              </a:prstGeom>
              <a:blipFill>
                <a:blip r:embed="rId3"/>
                <a:stretch>
                  <a:fillRect l="-13043" t="-980" b="-137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693BFF-2290-FEDA-4DD9-ABDEBFCAB61A}"/>
                  </a:ext>
                </a:extLst>
              </p:cNvPr>
              <p:cNvSpPr txBox="1"/>
              <p:nvPr/>
            </p:nvSpPr>
            <p:spPr>
              <a:xfrm>
                <a:off x="19561899" y="7409992"/>
                <a:ext cx="1755737" cy="12858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fPr>
                        <m:num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25</m:t>
                          </m:r>
                        </m:num>
                        <m:den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pPr>
                        <m:e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e>
                        <m:sup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4400" b="0" i="0" u="none" strike="noStrike" cap="none" spc="0" normalizeH="0" baseline="0" dirty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693BFF-2290-FEDA-4DD9-ABDEBFCA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1899" y="7409992"/>
                <a:ext cx="1755737" cy="1285865"/>
              </a:xfrm>
              <a:prstGeom prst="rect">
                <a:avLst/>
              </a:prstGeom>
              <a:blipFill>
                <a:blip r:embed="rId4"/>
                <a:stretch>
                  <a:fillRect l="-10791" t="-980" b="-1470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66956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8CC635F2-24C6-EC66-3803-70C61A33B6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674688" cy="379412"/>
          </a:xfrm>
        </p:spPr>
        <p:txBody>
          <a:bodyPr/>
          <a:lstStyle/>
          <a:p>
            <a:r>
              <a:rPr lang="en-US" altLang="en-US"/>
              <a:t>L2.</a:t>
            </a:r>
            <a:fld id="{FDEE54AB-DFF3-314F-B236-4FE777FB8DC8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82946" name="Line 2">
            <a:extLst>
              <a:ext uri="{FF2B5EF4-FFF2-40B4-BE49-F238E27FC236}">
                <a16:creationId xmlns:a16="http://schemas.microsoft.com/office/drawing/2014/main" id="{8990965F-B649-C3B9-A2F0-BDAE49F952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0" y="5029200"/>
            <a:ext cx="3048000" cy="137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47" name="Line 3">
            <a:extLst>
              <a:ext uri="{FF2B5EF4-FFF2-40B4-BE49-F238E27FC236}">
                <a16:creationId xmlns:a16="http://schemas.microsoft.com/office/drawing/2014/main" id="{9845CBEC-BF34-930F-C4BB-2AFFCB8A8E9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0" y="5029200"/>
            <a:ext cx="3352800" cy="137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49" name="Line 5">
            <a:extLst>
              <a:ext uri="{FF2B5EF4-FFF2-40B4-BE49-F238E27FC236}">
                <a16:creationId xmlns:a16="http://schemas.microsoft.com/office/drawing/2014/main" id="{93E57506-6A0D-53FD-5021-983DCD6260B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611599" y="8077200"/>
            <a:ext cx="2297539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50" name="Line 6">
            <a:extLst>
              <a:ext uri="{FF2B5EF4-FFF2-40B4-BE49-F238E27FC236}">
                <a16:creationId xmlns:a16="http://schemas.microsoft.com/office/drawing/2014/main" id="{6268FCB9-B5D4-DD48-7D9E-197068D1AF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06400" y="4876800"/>
            <a:ext cx="5943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52" name="Line 8">
            <a:extLst>
              <a:ext uri="{FF2B5EF4-FFF2-40B4-BE49-F238E27FC236}">
                <a16:creationId xmlns:a16="http://schemas.microsoft.com/office/drawing/2014/main" id="{6BB0183C-D7AC-6E07-76D4-42059D59EA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65700" y="8077200"/>
            <a:ext cx="1066800" cy="289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53" name="Line 9">
            <a:extLst>
              <a:ext uri="{FF2B5EF4-FFF2-40B4-BE49-F238E27FC236}">
                <a16:creationId xmlns:a16="http://schemas.microsoft.com/office/drawing/2014/main" id="{ADF4BA81-42FA-C07C-ED76-0996F2D0DA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32500" y="6400800"/>
            <a:ext cx="1676400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54" name="Line 10">
            <a:extLst>
              <a:ext uri="{FF2B5EF4-FFF2-40B4-BE49-F238E27FC236}">
                <a16:creationId xmlns:a16="http://schemas.microsoft.com/office/drawing/2014/main" id="{DA65CE76-D5BA-3C36-6856-9FCAB4B802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280900" y="6400800"/>
            <a:ext cx="1676400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55" name="Line 11">
            <a:extLst>
              <a:ext uri="{FF2B5EF4-FFF2-40B4-BE49-F238E27FC236}">
                <a16:creationId xmlns:a16="http://schemas.microsoft.com/office/drawing/2014/main" id="{A3F82E6D-952E-7607-1E60-99B8C0999B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3957300" y="6400800"/>
            <a:ext cx="1828800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56" name="Line 12">
            <a:extLst>
              <a:ext uri="{FF2B5EF4-FFF2-40B4-BE49-F238E27FC236}">
                <a16:creationId xmlns:a16="http://schemas.microsoft.com/office/drawing/2014/main" id="{623A76A1-6C6B-10FF-0C85-096CED21E031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8900" y="6400800"/>
            <a:ext cx="1828800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57" name="Rectangle 13">
            <a:extLst>
              <a:ext uri="{FF2B5EF4-FFF2-40B4-BE49-F238E27FC236}">
                <a16:creationId xmlns:a16="http://schemas.microsoft.com/office/drawing/2014/main" id="{C956FE26-5720-5ADF-CC9E-050AC8D40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1060" y="7467601"/>
            <a:ext cx="1943160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/16)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82958" name="Rectangle 14">
            <a:extLst>
              <a:ext uri="{FF2B5EF4-FFF2-40B4-BE49-F238E27FC236}">
                <a16:creationId xmlns:a16="http://schemas.microsoft.com/office/drawing/2014/main" id="{21B5ED6C-770D-9E17-D5CD-C91EDDB23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002" y="7467601"/>
            <a:ext cx="163057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/8)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82959" name="Rectangle 15">
            <a:extLst>
              <a:ext uri="{FF2B5EF4-FFF2-40B4-BE49-F238E27FC236}">
                <a16:creationId xmlns:a16="http://schemas.microsoft.com/office/drawing/2014/main" id="{4A3E567F-7C86-A7E0-8C26-1F786D60D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4976" y="7464427"/>
            <a:ext cx="163057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/8)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82960" name="Rectangle 16">
            <a:extLst>
              <a:ext uri="{FF2B5EF4-FFF2-40B4-BE49-F238E27FC236}">
                <a16:creationId xmlns:a16="http://schemas.microsoft.com/office/drawing/2014/main" id="{F4E7293C-F339-E706-5E96-738E3183C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6976" y="7464427"/>
            <a:ext cx="163057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/4)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82961" name="Rectangle 17">
            <a:extLst>
              <a:ext uri="{FF2B5EF4-FFF2-40B4-BE49-F238E27FC236}">
                <a16:creationId xmlns:a16="http://schemas.microsoft.com/office/drawing/2014/main" id="{5F4E2CCD-D356-6E90-A316-393098E5D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752" y="5822951"/>
            <a:ext cx="163057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/4)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82963" name="Rectangle 19">
            <a:extLst>
              <a:ext uri="{FF2B5EF4-FFF2-40B4-BE49-F238E27FC236}">
                <a16:creationId xmlns:a16="http://schemas.microsoft.com/office/drawing/2014/main" id="{544261F1-30D4-8FE9-56D5-7049F06BC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3048" y="10363201"/>
            <a:ext cx="1326004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  <a:latin typeface="Symbol" pitchFamily="2" charset="2"/>
              </a:rPr>
              <a:t>Q</a:t>
            </a:r>
            <a:r>
              <a:rPr lang="en-US" altLang="en-US" sz="4800">
                <a:solidFill>
                  <a:schemeClr val="accent4"/>
                </a:solidFill>
              </a:rPr>
              <a:t>(1)</a:t>
            </a:r>
          </a:p>
        </p:txBody>
      </p:sp>
      <p:sp>
        <p:nvSpPr>
          <p:cNvPr id="82964" name="Text Box 20">
            <a:extLst>
              <a:ext uri="{FF2B5EF4-FFF2-40B4-BE49-F238E27FC236}">
                <a16:creationId xmlns:a16="http://schemas.microsoft.com/office/drawing/2014/main" id="{F7F6DC18-5FC2-1485-21E4-03B0C25F950F}"/>
              </a:ext>
            </a:extLst>
          </p:cNvPr>
          <p:cNvSpPr txBox="1">
            <a:spLocks noChangeArrowheads="1"/>
          </p:cNvSpPr>
          <p:nvPr/>
        </p:nvSpPr>
        <p:spPr bwMode="auto">
          <a:xfrm rot="17366799">
            <a:off x="4995933" y="9014251"/>
            <a:ext cx="60946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…</a:t>
            </a:r>
          </a:p>
        </p:txBody>
      </p:sp>
      <p:sp>
        <p:nvSpPr>
          <p:cNvPr id="82966" name="Line 22">
            <a:extLst>
              <a:ext uri="{FF2B5EF4-FFF2-40B4-BE49-F238E27FC236}">
                <a16:creationId xmlns:a16="http://schemas.microsoft.com/office/drawing/2014/main" id="{382B76BF-E2C1-FB01-25DB-BAEF7B25FB3D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35200" y="6400800"/>
            <a:ext cx="4114800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67" name="Line 23">
            <a:extLst>
              <a:ext uri="{FF2B5EF4-FFF2-40B4-BE49-F238E27FC236}">
                <a16:creationId xmlns:a16="http://schemas.microsoft.com/office/drawing/2014/main" id="{A9E5BC74-3073-883B-F63F-9C6418A348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0" y="4876800"/>
            <a:ext cx="8534400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71" name="Line 27">
            <a:extLst>
              <a:ext uri="{FF2B5EF4-FFF2-40B4-BE49-F238E27FC236}">
                <a16:creationId xmlns:a16="http://schemas.microsoft.com/office/drawing/2014/main" id="{E73B1619-5E8F-B1EA-18D8-7400A1A62FD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887200" y="10363200"/>
            <a:ext cx="9144000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en-US" sz="4800">
              <a:solidFill>
                <a:schemeClr val="accent4"/>
              </a:solidFill>
            </a:endParaRPr>
          </a:p>
        </p:txBody>
      </p:sp>
      <p:sp>
        <p:nvSpPr>
          <p:cNvPr id="82973" name="Text Box 29">
            <a:extLst>
              <a:ext uri="{FF2B5EF4-FFF2-40B4-BE49-F238E27FC236}">
                <a16:creationId xmlns:a16="http://schemas.microsoft.com/office/drawing/2014/main" id="{B8DCF797-D2F9-DB85-487B-A1CAFEB326A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9019907" y="9052353"/>
            <a:ext cx="60946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…</a:t>
            </a:r>
          </a:p>
        </p:txBody>
      </p:sp>
      <p:sp>
        <p:nvSpPr>
          <p:cNvPr id="82974" name="Text Box 30">
            <a:extLst>
              <a:ext uri="{FF2B5EF4-FFF2-40B4-BE49-F238E27FC236}">
                <a16:creationId xmlns:a16="http://schemas.microsoft.com/office/drawing/2014/main" id="{0F99D148-5860-85E8-CFAE-D27D66EDF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52664" y="10728327"/>
            <a:ext cx="2037737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altLang="en-US" sz="4800">
                <a:solidFill>
                  <a:schemeClr val="accent4"/>
                </a:solidFill>
              </a:rPr>
              <a:t>Total  =</a:t>
            </a:r>
          </a:p>
        </p:txBody>
      </p:sp>
      <p:sp>
        <p:nvSpPr>
          <p:cNvPr id="82975" name="Text Box 31">
            <a:extLst>
              <a:ext uri="{FF2B5EF4-FFF2-40B4-BE49-F238E27FC236}">
                <a16:creationId xmlns:a16="http://schemas.microsoft.com/office/drawing/2014/main" id="{05F489CF-0687-616C-9675-2C7C093A1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6074" y="12039599"/>
            <a:ext cx="198323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800" dirty="0">
                <a:solidFill>
                  <a:schemeClr val="accent4"/>
                </a:solidFill>
              </a:rPr>
              <a:t>= </a:t>
            </a:r>
            <a:r>
              <a:rPr lang="en-US" altLang="en-US" sz="4800" dirty="0">
                <a:solidFill>
                  <a:schemeClr val="accent4"/>
                </a:solidFill>
                <a:latin typeface="Symbol" pitchFamily="2" charset="2"/>
              </a:rPr>
              <a:t>Q</a:t>
            </a:r>
            <a:r>
              <a:rPr lang="en-US" altLang="en-US" sz="4800" dirty="0">
                <a:solidFill>
                  <a:schemeClr val="accent4"/>
                </a:solidFill>
              </a:rPr>
              <a:t>(</a:t>
            </a:r>
            <a:r>
              <a:rPr lang="en-US" altLang="en-US" sz="4800" i="1" dirty="0">
                <a:solidFill>
                  <a:schemeClr val="accent4"/>
                </a:solidFill>
              </a:rPr>
              <a:t>n</a:t>
            </a:r>
            <a:r>
              <a:rPr lang="en-US" altLang="en-US" sz="4800" baseline="30000" dirty="0">
                <a:solidFill>
                  <a:schemeClr val="accent4"/>
                </a:solidFill>
              </a:rPr>
              <a:t>2</a:t>
            </a:r>
            <a:r>
              <a:rPr lang="en-US" altLang="en-US" sz="4800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82965" name="Rectangle 21">
            <a:extLst>
              <a:ext uri="{FF2B5EF4-FFF2-40B4-BE49-F238E27FC236}">
                <a16:creationId xmlns:a16="http://schemas.microsoft.com/office/drawing/2014/main" id="{5EFC167C-3055-1F8F-C6D2-B78D7D418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0402" y="4267201"/>
            <a:ext cx="708847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 i="1" dirty="0">
                <a:solidFill>
                  <a:schemeClr val="accent4"/>
                </a:solidFill>
              </a:rPr>
              <a:t>n</a:t>
            </a:r>
            <a:r>
              <a:rPr lang="en-US" altLang="en-US" sz="4800" baseline="30000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82962" name="Rectangle 18">
            <a:extLst>
              <a:ext uri="{FF2B5EF4-FFF2-40B4-BE49-F238E27FC236}">
                <a16:creationId xmlns:a16="http://schemas.microsoft.com/office/drawing/2014/main" id="{8F8CAEF6-E863-755F-A1E3-EEDF2BFC9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65826" y="5791201"/>
            <a:ext cx="163057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sz="4800">
                <a:solidFill>
                  <a:schemeClr val="accent4"/>
                </a:solidFill>
              </a:rPr>
              <a:t>(</a:t>
            </a:r>
            <a:r>
              <a:rPr lang="en-US" altLang="en-US" sz="4800" i="1">
                <a:solidFill>
                  <a:schemeClr val="accent4"/>
                </a:solidFill>
              </a:rPr>
              <a:t>n</a:t>
            </a:r>
            <a:r>
              <a:rPr lang="en-US" altLang="en-US" sz="4800">
                <a:solidFill>
                  <a:schemeClr val="accent4"/>
                </a:solidFill>
              </a:rPr>
              <a:t>/2)</a:t>
            </a:r>
            <a:r>
              <a:rPr lang="en-US" altLang="en-US" sz="4800" baseline="3000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82976" name="Text Box 32">
            <a:extLst>
              <a:ext uri="{FF2B5EF4-FFF2-40B4-BE49-F238E27FC236}">
                <a16:creationId xmlns:a16="http://schemas.microsoft.com/office/drawing/2014/main" id="{A07A7E9F-54F3-9F5C-4115-772EE32D4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54195" y="12039598"/>
            <a:ext cx="426270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800" i="1" dirty="0">
                <a:solidFill>
                  <a:schemeClr val="accent4"/>
                </a:solidFill>
              </a:rPr>
              <a:t>geometric series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E6F1B86-9649-5810-323A-490AB01537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recursion tree method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CC927C6-3181-F945-ECA7-F2F8C7291F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001961BB-50DA-DA23-A32F-36C14B9A5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5806" y="3086101"/>
            <a:ext cx="816441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en-US" altLang="en-US" sz="4800" dirty="0">
                <a:solidFill>
                  <a:schemeClr val="bg1"/>
                </a:solidFill>
              </a:rPr>
              <a:t>Solve</a:t>
            </a:r>
            <a:r>
              <a:rPr lang="en-US" altLang="en-US" sz="4800" dirty="0">
                <a:solidFill>
                  <a:schemeClr val="accent4"/>
                </a:solidFill>
              </a:rPr>
              <a:t> </a:t>
            </a:r>
            <a:r>
              <a:rPr lang="en-US" altLang="en-US" sz="4800" i="1" dirty="0">
                <a:solidFill>
                  <a:schemeClr val="accent4"/>
                </a:solidFill>
              </a:rPr>
              <a:t>T</a:t>
            </a:r>
            <a:r>
              <a:rPr lang="en-US" altLang="en-US" sz="4800" dirty="0">
                <a:solidFill>
                  <a:schemeClr val="accent4"/>
                </a:solidFill>
              </a:rPr>
              <a:t>(</a:t>
            </a:r>
            <a:r>
              <a:rPr lang="en-US" altLang="en-US" sz="4800" i="1" dirty="0">
                <a:solidFill>
                  <a:schemeClr val="accent4"/>
                </a:solidFill>
              </a:rPr>
              <a:t>n</a:t>
            </a:r>
            <a:r>
              <a:rPr lang="en-US" altLang="en-US" sz="4800" dirty="0">
                <a:solidFill>
                  <a:schemeClr val="accent4"/>
                </a:solidFill>
              </a:rPr>
              <a:t>) = </a:t>
            </a:r>
            <a:r>
              <a:rPr lang="en-US" altLang="en-US" sz="4800" i="1" dirty="0">
                <a:solidFill>
                  <a:schemeClr val="accent4"/>
                </a:solidFill>
              </a:rPr>
              <a:t>T</a:t>
            </a:r>
            <a:r>
              <a:rPr lang="en-US" altLang="en-US" sz="4800" dirty="0">
                <a:solidFill>
                  <a:schemeClr val="accent4"/>
                </a:solidFill>
              </a:rPr>
              <a:t>(</a:t>
            </a:r>
            <a:r>
              <a:rPr lang="en-US" altLang="en-US" sz="4800" i="1" dirty="0">
                <a:solidFill>
                  <a:schemeClr val="accent4"/>
                </a:solidFill>
              </a:rPr>
              <a:t>n</a:t>
            </a:r>
            <a:r>
              <a:rPr lang="en-US" altLang="en-US" sz="4800" dirty="0">
                <a:solidFill>
                  <a:schemeClr val="accent4"/>
                </a:solidFill>
              </a:rPr>
              <a:t>/4) + </a:t>
            </a:r>
            <a:r>
              <a:rPr lang="en-US" altLang="en-US" sz="4800" i="1" dirty="0">
                <a:solidFill>
                  <a:schemeClr val="accent4"/>
                </a:solidFill>
              </a:rPr>
              <a:t>T</a:t>
            </a:r>
            <a:r>
              <a:rPr lang="en-US" altLang="en-US" sz="4800" dirty="0">
                <a:solidFill>
                  <a:schemeClr val="accent4"/>
                </a:solidFill>
              </a:rPr>
              <a:t>(</a:t>
            </a:r>
            <a:r>
              <a:rPr lang="en-US" altLang="en-US" sz="4800" i="1" dirty="0">
                <a:solidFill>
                  <a:schemeClr val="accent4"/>
                </a:solidFill>
              </a:rPr>
              <a:t>n/</a:t>
            </a:r>
            <a:r>
              <a:rPr lang="en-US" altLang="en-US" sz="4800" dirty="0">
                <a:solidFill>
                  <a:schemeClr val="accent4"/>
                </a:solidFill>
              </a:rPr>
              <a:t>2)</a:t>
            </a:r>
            <a:r>
              <a:rPr lang="en-US" altLang="en-US" sz="4800" i="1" dirty="0">
                <a:solidFill>
                  <a:schemeClr val="accent4"/>
                </a:solidFill>
              </a:rPr>
              <a:t> + n</a:t>
            </a:r>
            <a:r>
              <a:rPr lang="en-US" altLang="en-US" sz="4800" baseline="30000" dirty="0">
                <a:solidFill>
                  <a:schemeClr val="accent4"/>
                </a:solidFill>
              </a:rPr>
              <a:t>2</a:t>
            </a:r>
            <a:r>
              <a:rPr lang="en-US" altLang="en-US" sz="4800" dirty="0">
                <a:solidFill>
                  <a:schemeClr val="accent4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44411B-FA3C-332B-0F0F-E303DACF811A}"/>
                  </a:ext>
                </a:extLst>
              </p:cNvPr>
              <p:cNvSpPr txBox="1"/>
              <p:nvPr/>
            </p:nvSpPr>
            <p:spPr>
              <a:xfrm>
                <a:off x="19561899" y="4477459"/>
                <a:ext cx="723916" cy="677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pPr>
                        <m:e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e>
                        <m:sup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4400" b="0" i="0" u="none" strike="noStrike" cap="none" spc="0" normalizeH="0" baseline="0" dirty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44411B-FA3C-332B-0F0F-E303DACF8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1899" y="4477459"/>
                <a:ext cx="723916" cy="677108"/>
              </a:xfrm>
              <a:prstGeom prst="rect">
                <a:avLst/>
              </a:prstGeom>
              <a:blipFill>
                <a:blip r:embed="rId2"/>
                <a:stretch>
                  <a:fillRect l="-1896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0673D9-C1DB-6231-FA5F-EFEE64598304}"/>
                  </a:ext>
                </a:extLst>
              </p:cNvPr>
              <p:cNvSpPr txBox="1"/>
              <p:nvPr/>
            </p:nvSpPr>
            <p:spPr>
              <a:xfrm>
                <a:off x="19561899" y="5656864"/>
                <a:ext cx="1443151" cy="12858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fPr>
                        <m:num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5</m:t>
                          </m:r>
                        </m:num>
                        <m:den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pPr>
                        <m:e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e>
                        <m:sup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4400" b="0" i="0" u="none" strike="noStrike" cap="none" spc="0" normalizeH="0" baseline="0" dirty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0673D9-C1DB-6231-FA5F-EFEE64598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1899" y="5656864"/>
                <a:ext cx="1443151" cy="1285865"/>
              </a:xfrm>
              <a:prstGeom prst="rect">
                <a:avLst/>
              </a:prstGeom>
              <a:blipFill>
                <a:blip r:embed="rId3"/>
                <a:stretch>
                  <a:fillRect l="-13043" t="-980" b="-137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693BFF-2290-FEDA-4DD9-ABDEBFCAB61A}"/>
                  </a:ext>
                </a:extLst>
              </p:cNvPr>
              <p:cNvSpPr txBox="1"/>
              <p:nvPr/>
            </p:nvSpPr>
            <p:spPr>
              <a:xfrm>
                <a:off x="19561899" y="7409992"/>
                <a:ext cx="1755737" cy="12858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fPr>
                        <m:num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25</m:t>
                          </m:r>
                        </m:num>
                        <m:den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pPr>
                        <m:e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e>
                        <m:sup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4400" b="0" i="0" u="none" strike="noStrike" cap="none" spc="0" normalizeH="0" baseline="0" dirty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693BFF-2290-FEDA-4DD9-ABDEBFCAB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1899" y="7409992"/>
                <a:ext cx="1755737" cy="1285865"/>
              </a:xfrm>
              <a:prstGeom prst="rect">
                <a:avLst/>
              </a:prstGeom>
              <a:blipFill>
                <a:blip r:embed="rId4"/>
                <a:stretch>
                  <a:fillRect l="-10791" t="-980" b="-1470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2F2B48-5C6F-3A79-22A9-1DCF32B6715C}"/>
                  </a:ext>
                </a:extLst>
              </p:cNvPr>
              <p:cNvSpPr txBox="1"/>
              <p:nvPr/>
            </p:nvSpPr>
            <p:spPr>
              <a:xfrm>
                <a:off x="12234008" y="10388793"/>
                <a:ext cx="8559523" cy="15958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sSupPr>
                        <m:e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𝑛</m:t>
                          </m:r>
                        </m:e>
                        <m:sup>
                          <m: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0" lang="en-US" sz="4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4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"/>
                            </a:rPr>
                          </m:ctrlPr>
                        </m:dPr>
                        <m:e>
                          <m:r>
                            <a:rPr lang="en-US" sz="4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4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4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4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4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4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4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num>
                                    <m:den>
                                      <m:r>
                                        <a:rPr lang="en-US" sz="4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16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4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4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4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4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num>
                                    <m:den>
                                      <m:r>
                                        <a:rPr lang="en-US" sz="4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16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4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4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kumimoji="0" lang="en-US" sz="4400" b="0" i="0" u="none" strike="noStrike" cap="none" spc="0" normalizeH="0" baseline="0" dirty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ea typeface="+mn-ea"/>
                  <a:cs typeface="+mn-cs"/>
                  <a:sym typeface="Helvetica Neue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2F2B48-5C6F-3A79-22A9-1DCF32B67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4008" y="10388793"/>
                <a:ext cx="8559523" cy="1595821"/>
              </a:xfrm>
              <a:prstGeom prst="rect">
                <a:avLst/>
              </a:prstGeom>
              <a:blipFill>
                <a:blip r:embed="rId5"/>
                <a:stretch>
                  <a:fillRect l="-1185" b="-7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66667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F27EF379-1EB7-0A69-FCE5-1556733062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The master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88126-3C26-5C66-6C23-AF25E389CE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DD75B-509C-FC61-EE6A-5962BEA32C2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spcBef>
                <a:spcPct val="35000"/>
              </a:spcBef>
            </a:pPr>
            <a:r>
              <a:rPr lang="en-US" altLang="en-US" dirty="0"/>
              <a:t>The master method applies to recurrences of the form</a:t>
            </a:r>
          </a:p>
          <a:p>
            <a:pPr marL="0" indent="0" algn="ctr">
              <a:lnSpc>
                <a:spcPct val="95000"/>
              </a:lnSpc>
              <a:spcBef>
                <a:spcPct val="35000"/>
              </a:spcBef>
              <a:buNone/>
            </a:pPr>
            <a:r>
              <a:rPr lang="en-US" altLang="en-US" i="1" dirty="0"/>
              <a:t>T</a:t>
            </a:r>
            <a:r>
              <a:rPr lang="en-US" altLang="en-US" dirty="0"/>
              <a:t>(</a:t>
            </a:r>
            <a:r>
              <a:rPr lang="en-US" altLang="en-US" i="1" dirty="0"/>
              <a:t>n</a:t>
            </a:r>
            <a:r>
              <a:rPr lang="en-US" altLang="en-US" dirty="0"/>
              <a:t>) = </a:t>
            </a:r>
            <a:r>
              <a:rPr lang="en-US" altLang="en-US" i="1" dirty="0"/>
              <a:t>a T</a:t>
            </a:r>
            <a:r>
              <a:rPr lang="en-US" altLang="en-US" dirty="0"/>
              <a:t>(</a:t>
            </a:r>
            <a:r>
              <a:rPr lang="en-US" altLang="en-US" i="1" dirty="0"/>
              <a:t>n</a:t>
            </a:r>
            <a:r>
              <a:rPr lang="en-US" altLang="en-US" dirty="0"/>
              <a:t>/</a:t>
            </a:r>
            <a:r>
              <a:rPr lang="en-US" altLang="en-US" i="1" dirty="0"/>
              <a:t>b</a:t>
            </a:r>
            <a:r>
              <a:rPr lang="en-US" altLang="en-US" dirty="0"/>
              <a:t>) + </a:t>
            </a:r>
            <a:r>
              <a:rPr lang="en-US" altLang="en-US" i="1" dirty="0"/>
              <a:t>f </a:t>
            </a:r>
            <a:r>
              <a:rPr lang="en-US" altLang="en-US" dirty="0"/>
              <a:t>(</a:t>
            </a:r>
            <a:r>
              <a:rPr lang="en-US" altLang="en-US" i="1" dirty="0"/>
              <a:t>n</a:t>
            </a:r>
            <a:r>
              <a:rPr lang="en-US" altLang="en-US" dirty="0"/>
              <a:t>) , </a:t>
            </a:r>
          </a:p>
          <a:p>
            <a:pPr>
              <a:lnSpc>
                <a:spcPct val="95000"/>
              </a:lnSpc>
              <a:spcBef>
                <a:spcPct val="35000"/>
              </a:spcBef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</a:t>
            </a:r>
            <a:r>
              <a:rPr lang="en-US" altLang="en-US" dirty="0">
                <a:latin typeface="Symbol" pitchFamily="2" charset="2"/>
              </a:rPr>
              <a:t>³</a:t>
            </a:r>
            <a:r>
              <a:rPr lang="en-US" altLang="en-US" dirty="0"/>
              <a:t> 1, </a:t>
            </a:r>
            <a:r>
              <a:rPr lang="en-US" altLang="en-US" i="1" dirty="0"/>
              <a:t>b</a:t>
            </a:r>
            <a:r>
              <a:rPr lang="en-US" altLang="en-US" dirty="0"/>
              <a:t> &gt; 1, and  </a:t>
            </a:r>
            <a:r>
              <a:rPr lang="en-US" altLang="en-US" i="1" dirty="0"/>
              <a:t>f</a:t>
            </a:r>
            <a:r>
              <a:rPr lang="en-US" altLang="en-US" dirty="0"/>
              <a:t>  is asymptotically positive.</a:t>
            </a:r>
          </a:p>
          <a:p>
            <a:endParaRPr lang="en-US" dirty="0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18791DE5-0E3C-6A63-01BF-E068CB5E71F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674688" cy="379412"/>
          </a:xfrm>
        </p:spPr>
        <p:txBody>
          <a:bodyPr/>
          <a:lstStyle/>
          <a:p>
            <a:r>
              <a:rPr lang="en-US" altLang="en-US"/>
              <a:t>L2.</a:t>
            </a:r>
            <a:fld id="{C88F5C9F-6E43-464A-BC3B-5175191DA915}" type="slidenum">
              <a:rPr lang="en-US" altLang="en-US"/>
              <a:pPr/>
              <a:t>25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66" name="Line 30">
            <a:extLst>
              <a:ext uri="{FF2B5EF4-FFF2-40B4-BE49-F238E27FC236}">
                <a16:creationId xmlns:a16="http://schemas.microsoft.com/office/drawing/2014/main" id="{D8AF2877-3908-F827-0270-998F0587A8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85226" y="6096000"/>
            <a:ext cx="152400" cy="1219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1156" name="Rectangle 20">
            <a:extLst>
              <a:ext uri="{FF2B5EF4-FFF2-40B4-BE49-F238E27FC236}">
                <a16:creationId xmlns:a16="http://schemas.microsoft.com/office/drawing/2014/main" id="{AEA31BE7-9BBB-9871-8894-7F4AF1B6C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6827" y="5241926"/>
            <a:ext cx="2124299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n/b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1138" name="Line 2">
            <a:extLst>
              <a:ext uri="{FF2B5EF4-FFF2-40B4-BE49-F238E27FC236}">
                <a16:creationId xmlns:a16="http://schemas.microsoft.com/office/drawing/2014/main" id="{ED204615-0C0D-01F6-C48C-C3B5D420F8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80476" y="4479926"/>
            <a:ext cx="3048000" cy="137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1139" name="Line 3">
            <a:extLst>
              <a:ext uri="{FF2B5EF4-FFF2-40B4-BE49-F238E27FC236}">
                <a16:creationId xmlns:a16="http://schemas.microsoft.com/office/drawing/2014/main" id="{83961E5F-F61A-7263-A23F-C39FE2813F1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28476" y="4479926"/>
            <a:ext cx="3352800" cy="137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1141" name="Line 5">
            <a:extLst>
              <a:ext uri="{FF2B5EF4-FFF2-40B4-BE49-F238E27FC236}">
                <a16:creationId xmlns:a16="http://schemas.microsoft.com/office/drawing/2014/main" id="{D8AB6A28-0B17-4C2E-6486-1BE0B72332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21326" y="7924800"/>
            <a:ext cx="1066800" cy="289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1142" name="Line 6">
            <a:extLst>
              <a:ext uri="{FF2B5EF4-FFF2-40B4-BE49-F238E27FC236}">
                <a16:creationId xmlns:a16="http://schemas.microsoft.com/office/drawing/2014/main" id="{898BDB1F-CA6A-EFAE-80E3-23D8A9385B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94427" y="5851527"/>
            <a:ext cx="2774950" cy="207327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1145" name="Line 9">
            <a:extLst>
              <a:ext uri="{FF2B5EF4-FFF2-40B4-BE49-F238E27FC236}">
                <a16:creationId xmlns:a16="http://schemas.microsoft.com/office/drawing/2014/main" id="{5E1BFFEB-F44D-050A-3F16-FC9A2FCE3433}"/>
              </a:ext>
            </a:extLst>
          </p:cNvPr>
          <p:cNvSpPr>
            <a:spLocks noChangeShapeType="1"/>
          </p:cNvSpPr>
          <p:nvPr/>
        </p:nvSpPr>
        <p:spPr bwMode="auto">
          <a:xfrm>
            <a:off x="8969377" y="5851527"/>
            <a:ext cx="3321050" cy="192087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1150" name="Rectangle 14">
            <a:extLst>
              <a:ext uri="{FF2B5EF4-FFF2-40B4-BE49-F238E27FC236}">
                <a16:creationId xmlns:a16="http://schemas.microsoft.com/office/drawing/2014/main" id="{E3D84412-A9A8-43CD-6B02-1A5F06DB2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8950" y="5273676"/>
            <a:ext cx="2124299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n/b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1151" name="Rectangle 15">
            <a:extLst>
              <a:ext uri="{FF2B5EF4-FFF2-40B4-BE49-F238E27FC236}">
                <a16:creationId xmlns:a16="http://schemas.microsoft.com/office/drawing/2014/main" id="{66396749-6B57-9BFD-0841-3844BBD5E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81026" y="5241926"/>
            <a:ext cx="2124299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n/b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1152" name="Rectangle 16">
            <a:extLst>
              <a:ext uri="{FF2B5EF4-FFF2-40B4-BE49-F238E27FC236}">
                <a16:creationId xmlns:a16="http://schemas.microsoft.com/office/drawing/2014/main" id="{99407966-8925-CD26-D562-8FF1EBBB8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7879" y="10210800"/>
            <a:ext cx="1747593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Symbol" pitchFamily="2" charset="2"/>
              </a:rPr>
              <a:t>T</a:t>
            </a:r>
            <a:r>
              <a:rPr lang="en-US" altLang="en-US" sz="3200" i="1" kern="1200">
                <a:solidFill>
                  <a:srgbClr val="009999"/>
                </a:solidFill>
                <a:latin typeface="Symbol" pitchFamily="2" charset="2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(1)</a:t>
            </a:r>
          </a:p>
        </p:txBody>
      </p:sp>
      <p:sp>
        <p:nvSpPr>
          <p:cNvPr id="91153" name="Text Box 17">
            <a:extLst>
              <a:ext uri="{FF2B5EF4-FFF2-40B4-BE49-F238E27FC236}">
                <a16:creationId xmlns:a16="http://schemas.microsoft.com/office/drawing/2014/main" id="{3A38381B-A853-4C05-DECC-49FFC5B99F76}"/>
              </a:ext>
            </a:extLst>
          </p:cNvPr>
          <p:cNvSpPr txBox="1">
            <a:spLocks noChangeArrowheads="1"/>
          </p:cNvSpPr>
          <p:nvPr/>
        </p:nvSpPr>
        <p:spPr bwMode="auto">
          <a:xfrm rot="17366799">
            <a:off x="5353588" y="8738741"/>
            <a:ext cx="1005403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kern="120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91154" name="Text Box 18">
            <a:extLst>
              <a:ext uri="{FF2B5EF4-FFF2-40B4-BE49-F238E27FC236}">
                <a16:creationId xmlns:a16="http://schemas.microsoft.com/office/drawing/2014/main" id="{A869F9EC-F844-139E-3EC8-8C2E8545F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1" y="3086100"/>
            <a:ext cx="540404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b="1" i="1" kern="1200">
                <a:solidFill>
                  <a:srgbClr val="CC0000"/>
                </a:solidFill>
                <a:latin typeface="Times New Roman" panose="02020603050405020304" pitchFamily="18" charset="0"/>
              </a:rPr>
              <a:t>Recursion tree:</a:t>
            </a:r>
          </a:p>
        </p:txBody>
      </p:sp>
      <p:sp>
        <p:nvSpPr>
          <p:cNvPr id="91158" name="Text Box 22">
            <a:extLst>
              <a:ext uri="{FF2B5EF4-FFF2-40B4-BE49-F238E27FC236}">
                <a16:creationId xmlns:a16="http://schemas.microsoft.com/office/drawing/2014/main" id="{268A96D2-308F-1656-EE05-EDDC5669D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5476" y="5029200"/>
            <a:ext cx="100540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kern="120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91157" name="Line 21">
            <a:extLst>
              <a:ext uri="{FF2B5EF4-FFF2-40B4-BE49-F238E27FC236}">
                <a16:creationId xmlns:a16="http://schemas.microsoft.com/office/drawing/2014/main" id="{E17F7E3B-FEAD-9564-07A9-0AF00429FF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528426" y="4419600"/>
            <a:ext cx="45720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1155" name="Rectangle 19">
            <a:extLst>
              <a:ext uri="{FF2B5EF4-FFF2-40B4-BE49-F238E27FC236}">
                <a16:creationId xmlns:a16="http://schemas.microsoft.com/office/drawing/2014/main" id="{E5BC8C06-7078-CE61-2978-174CD2A09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83738" y="3717926"/>
            <a:ext cx="1486304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  <a:endParaRPr lang="en-US" altLang="en-US" sz="6400" kern="1200" baseline="30000">
              <a:solidFill>
                <a:srgbClr val="0099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91160" name="Arc 24">
            <a:extLst>
              <a:ext uri="{FF2B5EF4-FFF2-40B4-BE49-F238E27FC236}">
                <a16:creationId xmlns:a16="http://schemas.microsoft.com/office/drawing/2014/main" id="{F738EF25-70E8-AEB5-00C4-F0A409B38176}"/>
              </a:ext>
            </a:extLst>
          </p:cNvPr>
          <p:cNvSpPr>
            <a:spLocks/>
          </p:cNvSpPr>
          <p:nvPr/>
        </p:nvSpPr>
        <p:spPr bwMode="auto">
          <a:xfrm flipV="1">
            <a:off x="10979150" y="4724400"/>
            <a:ext cx="2378076" cy="457200"/>
          </a:xfrm>
          <a:custGeom>
            <a:avLst/>
            <a:gdLst>
              <a:gd name="G0" fmla="+- 18512 0 0"/>
              <a:gd name="G1" fmla="+- 21600 0 0"/>
              <a:gd name="G2" fmla="+- 21600 0 0"/>
              <a:gd name="T0" fmla="*/ 0 w 37941"/>
              <a:gd name="T1" fmla="*/ 10470 h 21600"/>
              <a:gd name="T2" fmla="*/ 37941 w 37941"/>
              <a:gd name="T3" fmla="*/ 12163 h 21600"/>
              <a:gd name="T4" fmla="*/ 18512 w 37941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941" h="21600" fill="none" extrusionOk="0">
                <a:moveTo>
                  <a:pt x="0" y="10470"/>
                </a:moveTo>
                <a:cubicBezTo>
                  <a:pt x="3906" y="3973"/>
                  <a:pt x="10931" y="0"/>
                  <a:pt x="18512" y="0"/>
                </a:cubicBezTo>
                <a:cubicBezTo>
                  <a:pt x="26782" y="0"/>
                  <a:pt x="34327" y="4723"/>
                  <a:pt x="37941" y="12162"/>
                </a:cubicBezTo>
              </a:path>
              <a:path w="37941" h="21600" stroke="0" extrusionOk="0">
                <a:moveTo>
                  <a:pt x="0" y="10470"/>
                </a:moveTo>
                <a:cubicBezTo>
                  <a:pt x="3906" y="3973"/>
                  <a:pt x="10931" y="0"/>
                  <a:pt x="18512" y="0"/>
                </a:cubicBezTo>
                <a:cubicBezTo>
                  <a:pt x="26782" y="0"/>
                  <a:pt x="34327" y="4723"/>
                  <a:pt x="37941" y="12162"/>
                </a:cubicBezTo>
                <a:lnTo>
                  <a:pt x="18512" y="21600"/>
                </a:ln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1161" name="Text Box 25">
            <a:extLst>
              <a:ext uri="{FF2B5EF4-FFF2-40B4-BE49-F238E27FC236}">
                <a16:creationId xmlns:a16="http://schemas.microsoft.com/office/drawing/2014/main" id="{E234836C-8C4B-D380-A08C-CFA565CB7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47060" y="4114800"/>
            <a:ext cx="59503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91162" name="Rectangle 26">
            <a:extLst>
              <a:ext uri="{FF2B5EF4-FFF2-40B4-BE49-F238E27FC236}">
                <a16:creationId xmlns:a16="http://schemas.microsoft.com/office/drawing/2014/main" id="{79B09FA7-06DD-9677-7533-9F9015CBD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6351" y="7191376"/>
            <a:ext cx="2398413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n/b</a:t>
            </a:r>
            <a:r>
              <a:rPr lang="en-US" altLang="en-US" sz="6400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1163" name="Rectangle 27">
            <a:extLst>
              <a:ext uri="{FF2B5EF4-FFF2-40B4-BE49-F238E27FC236}">
                <a16:creationId xmlns:a16="http://schemas.microsoft.com/office/drawing/2014/main" id="{2476BA1F-DBEA-E019-DA58-FF5F33C8E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421" y="7223126"/>
            <a:ext cx="2398413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n/b</a:t>
            </a:r>
            <a:r>
              <a:rPr lang="en-US" altLang="en-US" sz="6400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1164" name="Rectangle 28">
            <a:extLst>
              <a:ext uri="{FF2B5EF4-FFF2-40B4-BE49-F238E27FC236}">
                <a16:creationId xmlns:a16="http://schemas.microsoft.com/office/drawing/2014/main" id="{53A92834-9FA3-1390-B1D7-82053BF84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13495" y="7191376"/>
            <a:ext cx="2398413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n/b</a:t>
            </a:r>
            <a:r>
              <a:rPr lang="en-US" altLang="en-US" sz="6400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1165" name="Text Box 29">
            <a:extLst>
              <a:ext uri="{FF2B5EF4-FFF2-40B4-BE49-F238E27FC236}">
                <a16:creationId xmlns:a16="http://schemas.microsoft.com/office/drawing/2014/main" id="{497DCF28-7DB5-32AA-0133-DEBF39AFC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05000" y="6978650"/>
            <a:ext cx="100540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kern="120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91167" name="Arc 31">
            <a:extLst>
              <a:ext uri="{FF2B5EF4-FFF2-40B4-BE49-F238E27FC236}">
                <a16:creationId xmlns:a16="http://schemas.microsoft.com/office/drawing/2014/main" id="{99F437CC-65D1-B7C0-14E1-DBDF439E054A}"/>
              </a:ext>
            </a:extLst>
          </p:cNvPr>
          <p:cNvSpPr>
            <a:spLocks/>
          </p:cNvSpPr>
          <p:nvPr/>
        </p:nvSpPr>
        <p:spPr bwMode="auto">
          <a:xfrm flipV="1">
            <a:off x="8023226" y="6400800"/>
            <a:ext cx="2743200" cy="457200"/>
          </a:xfrm>
          <a:custGeom>
            <a:avLst/>
            <a:gdLst>
              <a:gd name="G0" fmla="+- 18512 0 0"/>
              <a:gd name="G1" fmla="+- 21600 0 0"/>
              <a:gd name="G2" fmla="+- 21600 0 0"/>
              <a:gd name="T0" fmla="*/ 0 w 38026"/>
              <a:gd name="T1" fmla="*/ 10470 h 21600"/>
              <a:gd name="T2" fmla="*/ 38026 w 38026"/>
              <a:gd name="T3" fmla="*/ 12339 h 21600"/>
              <a:gd name="T4" fmla="*/ 18512 w 3802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026" h="21600" fill="none" extrusionOk="0">
                <a:moveTo>
                  <a:pt x="0" y="10470"/>
                </a:moveTo>
                <a:cubicBezTo>
                  <a:pt x="3906" y="3973"/>
                  <a:pt x="10931" y="0"/>
                  <a:pt x="18512" y="0"/>
                </a:cubicBezTo>
                <a:cubicBezTo>
                  <a:pt x="26853" y="0"/>
                  <a:pt x="34449" y="4803"/>
                  <a:pt x="38025" y="12339"/>
                </a:cubicBezTo>
              </a:path>
              <a:path w="38026" h="21600" stroke="0" extrusionOk="0">
                <a:moveTo>
                  <a:pt x="0" y="10470"/>
                </a:moveTo>
                <a:cubicBezTo>
                  <a:pt x="3906" y="3973"/>
                  <a:pt x="10931" y="0"/>
                  <a:pt x="18512" y="0"/>
                </a:cubicBezTo>
                <a:cubicBezTo>
                  <a:pt x="26853" y="0"/>
                  <a:pt x="34449" y="4803"/>
                  <a:pt x="38025" y="12339"/>
                </a:cubicBezTo>
                <a:lnTo>
                  <a:pt x="18512" y="21600"/>
                </a:ln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1168" name="Text Box 32">
            <a:extLst>
              <a:ext uri="{FF2B5EF4-FFF2-40B4-BE49-F238E27FC236}">
                <a16:creationId xmlns:a16="http://schemas.microsoft.com/office/drawing/2014/main" id="{825486CD-2B8C-21B1-D2D5-D1885A7D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56260" y="6003926"/>
            <a:ext cx="59503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a</a:t>
            </a:r>
          </a:p>
        </p:txBody>
      </p:sp>
      <p:grpSp>
        <p:nvGrpSpPr>
          <p:cNvPr id="91181" name="Group 45">
            <a:extLst>
              <a:ext uri="{FF2B5EF4-FFF2-40B4-BE49-F238E27FC236}">
                <a16:creationId xmlns:a16="http://schemas.microsoft.com/office/drawing/2014/main" id="{465D68B6-9BF0-42AB-212B-42F6DE243642}"/>
              </a:ext>
            </a:extLst>
          </p:cNvPr>
          <p:cNvGrpSpPr>
            <a:grpSpLocks/>
          </p:cNvGrpSpPr>
          <p:nvPr/>
        </p:nvGrpSpPr>
        <p:grpSpPr bwMode="auto">
          <a:xfrm>
            <a:off x="3168650" y="4114800"/>
            <a:ext cx="2447926" cy="7162800"/>
            <a:chOff x="38" y="1296"/>
            <a:chExt cx="771" cy="2256"/>
          </a:xfrm>
        </p:grpSpPr>
        <p:sp>
          <p:nvSpPr>
            <p:cNvPr id="91169" name="Line 33">
              <a:extLst>
                <a:ext uri="{FF2B5EF4-FFF2-40B4-BE49-F238E27FC236}">
                  <a16:creationId xmlns:a16="http://schemas.microsoft.com/office/drawing/2014/main" id="{2DD330B3-B54F-F394-3DAF-8A3994340C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" y="1296"/>
              <a:ext cx="0" cy="2256"/>
            </a:xfrm>
            <a:prstGeom prst="line">
              <a:avLst/>
            </a:prstGeom>
            <a:noFill/>
            <a:ln w="34925">
              <a:solidFill>
                <a:schemeClr val="accent2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182880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6400" kern="12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1170" name="Text Box 34">
              <a:extLst>
                <a:ext uri="{FF2B5EF4-FFF2-40B4-BE49-F238E27FC236}">
                  <a16:creationId xmlns:a16="http://schemas.microsoft.com/office/drawing/2014/main" id="{A6E68D0D-FA66-E18B-8E2B-7E628FD436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" y="2016"/>
              <a:ext cx="771" cy="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82880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4800" i="1" kern="1200">
                  <a:solidFill>
                    <a:srgbClr val="009999"/>
                  </a:solidFill>
                  <a:latin typeface="Times New Roman" panose="02020603050405020304" pitchFamily="18" charset="0"/>
                </a:rPr>
                <a:t>h</a:t>
              </a:r>
              <a:r>
                <a:rPr lang="en-US" altLang="en-US" sz="4800" kern="1200">
                  <a:solidFill>
                    <a:srgbClr val="009999"/>
                  </a:solidFill>
                  <a:latin typeface="Times New Roman" panose="02020603050405020304" pitchFamily="18" charset="0"/>
                </a:rPr>
                <a:t> = log</a:t>
              </a:r>
              <a:r>
                <a:rPr lang="en-US" altLang="en-US" sz="4800" i="1" kern="1200" baseline="-25000">
                  <a:solidFill>
                    <a:srgbClr val="009999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altLang="en-US" sz="4800" i="1" kern="1200">
                  <a:solidFill>
                    <a:srgbClr val="009999"/>
                  </a:solidFill>
                  <a:latin typeface="Times New Roman" panose="02020603050405020304" pitchFamily="18" charset="0"/>
                </a:rPr>
                <a:t>n</a:t>
              </a:r>
            </a:p>
          </p:txBody>
        </p:sp>
      </p:grpSp>
      <p:grpSp>
        <p:nvGrpSpPr>
          <p:cNvPr id="91182" name="Group 46">
            <a:extLst>
              <a:ext uri="{FF2B5EF4-FFF2-40B4-BE49-F238E27FC236}">
                <a16:creationId xmlns:a16="http://schemas.microsoft.com/office/drawing/2014/main" id="{2E9CAC1E-B467-5F50-AAF4-DBF405DCC847}"/>
              </a:ext>
            </a:extLst>
          </p:cNvPr>
          <p:cNvGrpSpPr>
            <a:grpSpLocks/>
          </p:cNvGrpSpPr>
          <p:nvPr/>
        </p:nvGrpSpPr>
        <p:grpSpPr bwMode="auto">
          <a:xfrm>
            <a:off x="12649200" y="3657601"/>
            <a:ext cx="8102600" cy="5702300"/>
            <a:chOff x="3024" y="1152"/>
            <a:chExt cx="2552" cy="1796"/>
          </a:xfrm>
        </p:grpSpPr>
        <p:sp>
          <p:nvSpPr>
            <p:cNvPr id="91173" name="Line 37">
              <a:extLst>
                <a:ext uri="{FF2B5EF4-FFF2-40B4-BE49-F238E27FC236}">
                  <a16:creationId xmlns:a16="http://schemas.microsoft.com/office/drawing/2014/main" id="{B06F880D-D483-14F4-DF7D-341A079FD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1344"/>
              <a:ext cx="168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182880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6400" kern="12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1174" name="Rectangle 38">
              <a:extLst>
                <a:ext uri="{FF2B5EF4-FFF2-40B4-BE49-F238E27FC236}">
                  <a16:creationId xmlns:a16="http://schemas.microsoft.com/office/drawing/2014/main" id="{7CD9CC5F-DD09-4D44-B06D-7526317DE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1152"/>
              <a:ext cx="468" cy="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82880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400" i="1" kern="1200">
                  <a:solidFill>
                    <a:srgbClr val="009999"/>
                  </a:solidFill>
                  <a:latin typeface="Times New Roman" panose="02020603050405020304" pitchFamily="18" charset="0"/>
                </a:rPr>
                <a:t>f</a:t>
              </a:r>
              <a:r>
                <a:rPr lang="en-US" altLang="en-US" sz="3600" i="1" kern="1200">
                  <a:solidFill>
                    <a:srgbClr val="009999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en-US" sz="6400" kern="1200">
                  <a:solidFill>
                    <a:srgbClr val="009999"/>
                  </a:solidFill>
                  <a:latin typeface="Times New Roman" panose="02020603050405020304" pitchFamily="18" charset="0"/>
                </a:rPr>
                <a:t>(</a:t>
              </a:r>
              <a:r>
                <a:rPr lang="en-US" altLang="en-US" sz="6400" i="1" kern="1200">
                  <a:solidFill>
                    <a:srgbClr val="009999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en-US" sz="6400" kern="1200">
                  <a:solidFill>
                    <a:srgbClr val="009999"/>
                  </a:solidFill>
                  <a:latin typeface="Times New Roman" panose="02020603050405020304" pitchFamily="18" charset="0"/>
                </a:rPr>
                <a:t>)</a:t>
              </a:r>
              <a:endParaRPr lang="en-US" altLang="en-US" sz="6400" kern="1200" baseline="30000">
                <a:solidFill>
                  <a:srgbClr val="0099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1175" name="Rectangle 39">
              <a:extLst>
                <a:ext uri="{FF2B5EF4-FFF2-40B4-BE49-F238E27FC236}">
                  <a16:creationId xmlns:a16="http://schemas.microsoft.com/office/drawing/2014/main" id="{2F382970-FC87-47F7-9B4C-17BB61625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" y="1632"/>
              <a:ext cx="835" cy="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82880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400" i="1" kern="1200">
                  <a:solidFill>
                    <a:srgbClr val="009999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sz="3600" i="1" kern="1200">
                  <a:solidFill>
                    <a:srgbClr val="009999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en-US" sz="6400" i="1" kern="1200">
                  <a:solidFill>
                    <a:srgbClr val="009999"/>
                  </a:solidFill>
                  <a:latin typeface="Times New Roman" panose="02020603050405020304" pitchFamily="18" charset="0"/>
                </a:rPr>
                <a:t>f</a:t>
              </a:r>
              <a:r>
                <a:rPr lang="en-US" altLang="en-US" sz="3600" i="1" kern="1200">
                  <a:solidFill>
                    <a:srgbClr val="009999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en-US" sz="6400" kern="1200">
                  <a:solidFill>
                    <a:srgbClr val="009999"/>
                  </a:solidFill>
                  <a:latin typeface="Times New Roman" panose="02020603050405020304" pitchFamily="18" charset="0"/>
                </a:rPr>
                <a:t>(</a:t>
              </a:r>
              <a:r>
                <a:rPr lang="en-US" altLang="en-US" sz="6400" i="1" kern="1200">
                  <a:solidFill>
                    <a:srgbClr val="009999"/>
                  </a:solidFill>
                  <a:latin typeface="Times New Roman" panose="02020603050405020304" pitchFamily="18" charset="0"/>
                </a:rPr>
                <a:t>n/b</a:t>
              </a:r>
              <a:r>
                <a:rPr lang="en-US" altLang="en-US" sz="6400" kern="1200">
                  <a:solidFill>
                    <a:srgbClr val="009999"/>
                  </a:solidFill>
                  <a:latin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91176" name="Rectangle 40">
              <a:extLst>
                <a:ext uri="{FF2B5EF4-FFF2-40B4-BE49-F238E27FC236}">
                  <a16:creationId xmlns:a16="http://schemas.microsoft.com/office/drawing/2014/main" id="{B38242CC-DCB5-A07C-B34C-EC654E033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9" y="2227"/>
              <a:ext cx="1007" cy="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82880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400" i="1" kern="1200">
                  <a:solidFill>
                    <a:srgbClr val="009999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sz="6400" kern="1200" baseline="30000">
                  <a:solidFill>
                    <a:srgbClr val="009999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en-US" sz="3600" i="1" kern="1200">
                  <a:solidFill>
                    <a:srgbClr val="009999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en-US" sz="6400" i="1" kern="1200">
                  <a:solidFill>
                    <a:srgbClr val="009999"/>
                  </a:solidFill>
                  <a:latin typeface="Times New Roman" panose="02020603050405020304" pitchFamily="18" charset="0"/>
                </a:rPr>
                <a:t>f</a:t>
              </a:r>
              <a:r>
                <a:rPr lang="en-US" altLang="en-US" sz="3600" i="1" kern="1200">
                  <a:solidFill>
                    <a:srgbClr val="009999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en-US" sz="6400" kern="1200">
                  <a:solidFill>
                    <a:srgbClr val="009999"/>
                  </a:solidFill>
                  <a:latin typeface="Times New Roman" panose="02020603050405020304" pitchFamily="18" charset="0"/>
                </a:rPr>
                <a:t>(</a:t>
              </a:r>
              <a:r>
                <a:rPr lang="en-US" altLang="en-US" sz="6400" i="1" kern="1200">
                  <a:solidFill>
                    <a:srgbClr val="009999"/>
                  </a:solidFill>
                  <a:latin typeface="Times New Roman" panose="02020603050405020304" pitchFamily="18" charset="0"/>
                </a:rPr>
                <a:t>n/b</a:t>
              </a:r>
              <a:r>
                <a:rPr lang="en-US" altLang="en-US" sz="6400" kern="1200" baseline="30000">
                  <a:solidFill>
                    <a:srgbClr val="009999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en-US" sz="6400" kern="1200">
                  <a:solidFill>
                    <a:srgbClr val="009999"/>
                  </a:solidFill>
                  <a:latin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91177" name="Line 41">
              <a:extLst>
                <a:ext uri="{FF2B5EF4-FFF2-40B4-BE49-F238E27FC236}">
                  <a16:creationId xmlns:a16="http://schemas.microsoft.com/office/drawing/2014/main" id="{128D6FD0-8970-6426-1167-E0BC229CC7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1824"/>
              <a:ext cx="48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182880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6400" kern="12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1178" name="Line 42">
              <a:extLst>
                <a:ext uri="{FF2B5EF4-FFF2-40B4-BE49-F238E27FC236}">
                  <a16:creationId xmlns:a16="http://schemas.microsoft.com/office/drawing/2014/main" id="{3A72B970-F803-36AA-42E6-D63B33FE06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2448"/>
              <a:ext cx="1104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182880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6400" kern="12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1179" name="Text Box 43">
              <a:extLst>
                <a:ext uri="{FF2B5EF4-FFF2-40B4-BE49-F238E27FC236}">
                  <a16:creationId xmlns:a16="http://schemas.microsoft.com/office/drawing/2014/main" id="{23AD6990-3DCA-D4D4-1F5A-A1014BEEA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824" y="2620"/>
              <a:ext cx="317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82880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400" kern="1200">
                  <a:solidFill>
                    <a:srgbClr val="008080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</p:grpSp>
      <p:grpSp>
        <p:nvGrpSpPr>
          <p:cNvPr id="91185" name="Group 49">
            <a:extLst>
              <a:ext uri="{FF2B5EF4-FFF2-40B4-BE49-F238E27FC236}">
                <a16:creationId xmlns:a16="http://schemas.microsoft.com/office/drawing/2014/main" id="{3657205E-219D-BECE-C86E-4579DB6EAE4D}"/>
              </a:ext>
            </a:extLst>
          </p:cNvPr>
          <p:cNvGrpSpPr>
            <a:grpSpLocks/>
          </p:cNvGrpSpPr>
          <p:nvPr/>
        </p:nvGrpSpPr>
        <p:grpSpPr bwMode="auto">
          <a:xfrm>
            <a:off x="9753600" y="8839204"/>
            <a:ext cx="11036301" cy="3200401"/>
            <a:chOff x="2112" y="2784"/>
            <a:chExt cx="3476" cy="1008"/>
          </a:xfrm>
        </p:grpSpPr>
        <p:sp>
          <p:nvSpPr>
            <p:cNvPr id="91184" name="AutoShape 48">
              <a:extLst>
                <a:ext uri="{FF2B5EF4-FFF2-40B4-BE49-F238E27FC236}">
                  <a16:creationId xmlns:a16="http://schemas.microsoft.com/office/drawing/2014/main" id="{1425314A-C018-EF0D-4853-A4FB631A3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784"/>
              <a:ext cx="1872" cy="10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l" defTabSz="182880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6400" kern="12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1171" name="Text Box 35">
              <a:extLst>
                <a:ext uri="{FF2B5EF4-FFF2-40B4-BE49-F238E27FC236}">
                  <a16:creationId xmlns:a16="http://schemas.microsoft.com/office/drawing/2014/main" id="{6D1DC70C-6766-2D79-3DDD-6816EB80DB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2784"/>
              <a:ext cx="1624" cy="9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1309688" indent="-13096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14239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5382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5258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2619376" indent="-2619376" algn="l" defTabSz="182880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400" kern="1200" dirty="0">
                  <a:solidFill>
                    <a:srgbClr val="000000"/>
                  </a:solidFill>
                </a:rPr>
                <a:t>#leaves </a:t>
              </a:r>
              <a:r>
                <a:rPr lang="en-US" altLang="en-US" sz="6400" kern="1200" dirty="0">
                  <a:solidFill>
                    <a:srgbClr val="008080"/>
                  </a:solidFill>
                </a:rPr>
                <a:t>= </a:t>
              </a:r>
              <a:r>
                <a:rPr lang="en-US" altLang="en-US" sz="6400" i="1" kern="1200" dirty="0">
                  <a:solidFill>
                    <a:srgbClr val="008080"/>
                  </a:solidFill>
                </a:rPr>
                <a:t>a</a:t>
              </a:r>
              <a:r>
                <a:rPr lang="en-US" altLang="en-US" sz="6400" i="1" kern="1200" baseline="30000" dirty="0">
                  <a:solidFill>
                    <a:srgbClr val="008080"/>
                  </a:solidFill>
                </a:rPr>
                <a:t>h</a:t>
              </a:r>
              <a:endParaRPr lang="en-US" altLang="en-US" sz="6400" i="1" kern="1200" dirty="0">
                <a:solidFill>
                  <a:srgbClr val="008080"/>
                </a:solidFill>
              </a:endParaRPr>
            </a:p>
            <a:p>
              <a:pPr marL="2619376" indent="-2619376" algn="l" defTabSz="182880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400" kern="1200" dirty="0">
                  <a:solidFill>
                    <a:srgbClr val="008080"/>
                  </a:solidFill>
                </a:rPr>
                <a:t>	= </a:t>
              </a:r>
              <a:r>
                <a:rPr lang="en-US" altLang="en-US" sz="6400" i="1" kern="1200" dirty="0" err="1">
                  <a:solidFill>
                    <a:srgbClr val="008080"/>
                  </a:solidFill>
                </a:rPr>
                <a:t>a</a:t>
              </a:r>
              <a:r>
                <a:rPr lang="en-US" altLang="en-US" sz="6400" kern="1200" baseline="30000" dirty="0" err="1">
                  <a:solidFill>
                    <a:srgbClr val="008080"/>
                  </a:solidFill>
                </a:rPr>
                <a:t>log</a:t>
              </a:r>
              <a:r>
                <a:rPr lang="en-US" altLang="en-US" sz="6400" i="1" kern="1200" baseline="16000" dirty="0" err="1">
                  <a:solidFill>
                    <a:srgbClr val="008080"/>
                  </a:solidFill>
                </a:rPr>
                <a:t>b</a:t>
              </a:r>
              <a:r>
                <a:rPr lang="en-US" altLang="en-US" sz="6400" i="1" kern="1200" baseline="30000" dirty="0" err="1">
                  <a:solidFill>
                    <a:srgbClr val="008080"/>
                  </a:solidFill>
                </a:rPr>
                <a:t>n</a:t>
              </a:r>
              <a:endParaRPr lang="en-US" altLang="en-US" sz="6400" i="1" kern="1200" dirty="0">
                <a:solidFill>
                  <a:srgbClr val="008080"/>
                </a:solidFill>
              </a:endParaRPr>
            </a:p>
            <a:p>
              <a:pPr marL="2619376" indent="-2619376" algn="l" defTabSz="182880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400" kern="1200" dirty="0">
                  <a:solidFill>
                    <a:srgbClr val="008080"/>
                  </a:solidFill>
                </a:rPr>
                <a:t>	= </a:t>
              </a:r>
              <a:r>
                <a:rPr lang="en-US" altLang="en-US" sz="6400" i="1" kern="1200" dirty="0" err="1">
                  <a:solidFill>
                    <a:srgbClr val="008080"/>
                  </a:solidFill>
                </a:rPr>
                <a:t>n</a:t>
              </a:r>
              <a:r>
                <a:rPr lang="en-US" altLang="en-US" sz="6400" kern="1200" baseline="30000" dirty="0" err="1">
                  <a:solidFill>
                    <a:srgbClr val="008080"/>
                  </a:solidFill>
                </a:rPr>
                <a:t>log</a:t>
              </a:r>
              <a:r>
                <a:rPr lang="en-US" altLang="en-US" sz="6400" i="1" kern="1200" baseline="16000" dirty="0" err="1">
                  <a:solidFill>
                    <a:srgbClr val="008080"/>
                  </a:solidFill>
                </a:rPr>
                <a:t>b</a:t>
              </a:r>
              <a:r>
                <a:rPr lang="en-US" altLang="en-US" sz="6400" i="1" kern="1200" baseline="30000" dirty="0" err="1">
                  <a:solidFill>
                    <a:srgbClr val="008080"/>
                  </a:solidFill>
                </a:rPr>
                <a:t>a</a:t>
              </a:r>
              <a:endParaRPr lang="en-US" altLang="en-US" sz="6400" i="1" kern="1200" baseline="30000" dirty="0">
                <a:solidFill>
                  <a:srgbClr val="008080"/>
                </a:solidFill>
              </a:endParaRPr>
            </a:p>
          </p:txBody>
        </p:sp>
        <p:sp>
          <p:nvSpPr>
            <p:cNvPr id="91180" name="Rectangle 44">
              <a:extLst>
                <a:ext uri="{FF2B5EF4-FFF2-40B4-BE49-F238E27FC236}">
                  <a16:creationId xmlns:a16="http://schemas.microsoft.com/office/drawing/2014/main" id="{120F4C24-4E8E-28D7-5ACC-C267C5B70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5" y="3019"/>
              <a:ext cx="1073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82880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6400" i="1" kern="1200">
                  <a:solidFill>
                    <a:srgbClr val="009999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en-US" sz="6400" kern="1200" baseline="30000">
                  <a:solidFill>
                    <a:srgbClr val="009999"/>
                  </a:solidFill>
                  <a:latin typeface="Times New Roman" panose="02020603050405020304" pitchFamily="18" charset="0"/>
                </a:rPr>
                <a:t>log</a:t>
              </a:r>
              <a:r>
                <a:rPr lang="en-US" altLang="en-US" sz="6400" i="1" kern="1200" baseline="16000">
                  <a:solidFill>
                    <a:srgbClr val="009999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altLang="en-US" sz="6400" i="1" kern="1200" baseline="30000">
                  <a:solidFill>
                    <a:srgbClr val="009999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en-US" sz="6400" i="1" kern="1200">
                  <a:solidFill>
                    <a:srgbClr val="009999"/>
                  </a:solidFill>
                  <a:latin typeface="Symbol" pitchFamily="2" charset="2"/>
                </a:rPr>
                <a:t>T</a:t>
              </a:r>
              <a:r>
                <a:rPr lang="en-US" altLang="en-US" sz="3200" i="1" kern="1200">
                  <a:solidFill>
                    <a:srgbClr val="009999"/>
                  </a:solidFill>
                  <a:latin typeface="Symbol" pitchFamily="2" charset="2"/>
                </a:rPr>
                <a:t> </a:t>
              </a:r>
              <a:r>
                <a:rPr lang="en-US" altLang="en-US" sz="6400" kern="1200">
                  <a:solidFill>
                    <a:srgbClr val="009999"/>
                  </a:solidFill>
                  <a:latin typeface="Times New Roman" panose="02020603050405020304" pitchFamily="18" charset="0"/>
                </a:rPr>
                <a:t>(1)</a:t>
              </a:r>
            </a:p>
          </p:txBody>
        </p:sp>
      </p:grpSp>
      <p:sp>
        <p:nvSpPr>
          <p:cNvPr id="9" name="Title 2">
            <a:extLst>
              <a:ext uri="{FF2B5EF4-FFF2-40B4-BE49-F238E27FC236}">
                <a16:creationId xmlns:a16="http://schemas.microsoft.com/office/drawing/2014/main" id="{2C15CCC7-A11A-5621-E79A-1F1C5956BB94}"/>
              </a:ext>
            </a:extLst>
          </p:cNvPr>
          <p:cNvSpPr txBox="1">
            <a:spLocks/>
          </p:cNvSpPr>
          <p:nvPr/>
        </p:nvSpPr>
        <p:spPr bwMode="auto">
          <a:xfrm>
            <a:off x="2167377" y="1871164"/>
            <a:ext cx="14715569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0" lang="en-US" sz="3800" b="1" i="0" u="none" strike="noStrike" kern="1200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9144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18288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27432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6576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defTabSz="914400" hangingPunct="1"/>
            <a:r>
              <a:rPr lang="en-ID" dirty="0"/>
              <a:t>The Master method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F95D298-6977-B602-9609-8128CFDC1CE4}"/>
              </a:ext>
            </a:extLst>
          </p:cNvPr>
          <p:cNvSpPr txBox="1">
            <a:spLocks/>
          </p:cNvSpPr>
          <p:nvPr/>
        </p:nvSpPr>
        <p:spPr bwMode="auto">
          <a:xfrm>
            <a:off x="2167377" y="2419728"/>
            <a:ext cx="9768875" cy="803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0" marR="0" indent="457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l"/>
            <a:r>
              <a:rPr lang="en-US" altLang="en-US" dirty="0">
                <a:solidFill>
                  <a:schemeClr val="tx2"/>
                </a:solidFill>
              </a:rPr>
              <a:t>Idea of master theorem</a:t>
            </a:r>
            <a:endParaRPr lang="en-ID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9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C4C7D12-C65A-CCF4-FDA6-CBDF008CC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kern="1200">
                <a:solidFill>
                  <a:srgbClr val="000000"/>
                </a:solidFill>
                <a:latin typeface="Times New Roman" panose="02020603050405020304" pitchFamily="18" charset="0"/>
              </a:rPr>
              <a:t>L2.</a:t>
            </a:r>
            <a:fld id="{AAA98A45-3861-764B-B200-EE0389FD398D}" type="slidenum">
              <a:rPr lang="en-US" altLang="en-US" kern="1200">
                <a:solidFill>
                  <a:srgbClr val="000000"/>
                </a:solidFill>
                <a:latin typeface="Times New Roman" panose="02020603050405020304" pitchFamily="18" charset="0"/>
              </a:rPr>
              <a:pPr defTabSz="1828800" fontAlgn="base" hangingPunct="1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altLang="en-US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6019" name="Text Box 3">
            <a:extLst>
              <a:ext uri="{FF2B5EF4-FFF2-40B4-BE49-F238E27FC236}">
                <a16:creationId xmlns:a16="http://schemas.microsoft.com/office/drawing/2014/main" id="{7211A9FE-82B9-60ED-AD89-B5DACEF73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0651" y="3086100"/>
            <a:ext cx="845616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kern="1200">
                <a:solidFill>
                  <a:srgbClr val="000000"/>
                </a:solidFill>
                <a:latin typeface="Times New Roman" panose="02020603050405020304" pitchFamily="18" charset="0"/>
              </a:rPr>
              <a:t>Compare 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  <a:r>
              <a:rPr lang="en-US" altLang="en-US" sz="6400" kern="1200">
                <a:solidFill>
                  <a:srgbClr val="000000"/>
                </a:solidFill>
                <a:latin typeface="Times New Roman" panose="02020603050405020304" pitchFamily="18" charset="0"/>
              </a:rPr>
              <a:t> with 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log</a:t>
            </a:r>
            <a:r>
              <a:rPr lang="en-US" altLang="en-US" sz="6400" i="1" kern="1200" baseline="16000">
                <a:solidFill>
                  <a:srgbClr val="009999"/>
                </a:solidFill>
                <a:latin typeface="Times New Roman" panose="02020603050405020304" pitchFamily="18" charset="0"/>
              </a:rPr>
              <a:t>b</a:t>
            </a:r>
            <a:r>
              <a:rPr lang="en-US" altLang="en-US" sz="6400" i="1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sz="6400" kern="120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86020" name="Text Box 4">
            <a:extLst>
              <a:ext uri="{FF2B5EF4-FFF2-40B4-BE49-F238E27FC236}">
                <a16:creationId xmlns:a16="http://schemas.microsoft.com/office/drawing/2014/main" id="{5C015A29-4A1C-AE67-8D66-68A9049ADC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1" y="4289426"/>
            <a:ext cx="16033750" cy="4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8975" indent="-2317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42875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00025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57175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02895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48615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94335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40055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914400" indent="-914400" algn="l" defTabSz="1828800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CC0000"/>
              </a:buClr>
              <a:buFontTx/>
              <a:buAutoNum type="arabicPeriod"/>
            </a:pPr>
            <a:r>
              <a:rPr lang="en-US" altLang="en-US" sz="6400" kern="1200">
                <a:solidFill>
                  <a:srgbClr val="009999"/>
                </a:solidFill>
              </a:rPr>
              <a:t> </a:t>
            </a:r>
            <a:r>
              <a:rPr lang="en-US" altLang="en-US" sz="6400" i="1" kern="1200">
                <a:solidFill>
                  <a:srgbClr val="009999"/>
                </a:solidFill>
              </a:rPr>
              <a:t>f</a:t>
            </a:r>
            <a:r>
              <a:rPr lang="en-US" altLang="en-US" sz="3200" kern="1200">
                <a:solidFill>
                  <a:srgbClr val="009999"/>
                </a:solidFill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) = </a:t>
            </a:r>
            <a:r>
              <a:rPr lang="en-US" altLang="en-US" sz="6400" i="1" kern="1200">
                <a:solidFill>
                  <a:srgbClr val="009999"/>
                </a:solidFill>
              </a:rPr>
              <a:t>O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log</a:t>
            </a:r>
            <a:r>
              <a:rPr lang="en-US" altLang="en-US" sz="6400" i="1" kern="1200" baseline="16000">
                <a:solidFill>
                  <a:srgbClr val="009999"/>
                </a:solidFill>
              </a:rPr>
              <a:t>b</a:t>
            </a:r>
            <a:r>
              <a:rPr lang="en-US" altLang="en-US" sz="6400" i="1" kern="1200" baseline="30000">
                <a:solidFill>
                  <a:srgbClr val="009999"/>
                </a:solidFill>
              </a:rPr>
              <a:t>a 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– </a:t>
            </a:r>
            <a:r>
              <a:rPr lang="en-US" altLang="en-US" sz="6400" kern="1200" baseline="30000">
                <a:solidFill>
                  <a:srgbClr val="009999"/>
                </a:solidFill>
                <a:latin typeface="Symbol" pitchFamily="2" charset="2"/>
              </a:rPr>
              <a:t>e</a:t>
            </a:r>
            <a:r>
              <a:rPr lang="en-US" altLang="en-US" sz="6400" kern="1200">
                <a:solidFill>
                  <a:srgbClr val="009999"/>
                </a:solidFill>
              </a:rPr>
              <a:t>)</a:t>
            </a:r>
            <a:r>
              <a:rPr lang="en-US" altLang="en-US" sz="6400" kern="1200">
                <a:solidFill>
                  <a:srgbClr val="000000"/>
                </a:solidFill>
              </a:rPr>
              <a:t> for some constant </a:t>
            </a:r>
            <a:r>
              <a:rPr lang="en-US" altLang="en-US" sz="6400" kern="1200">
                <a:solidFill>
                  <a:srgbClr val="009999"/>
                </a:solidFill>
                <a:latin typeface="Symbol" pitchFamily="2" charset="2"/>
              </a:rPr>
              <a:t>e</a:t>
            </a:r>
            <a:r>
              <a:rPr lang="en-US" altLang="en-US" sz="6400" kern="1200">
                <a:solidFill>
                  <a:srgbClr val="009999"/>
                </a:solidFill>
              </a:rPr>
              <a:t> &gt; 0</a:t>
            </a:r>
            <a:r>
              <a:rPr lang="en-US" altLang="en-US" sz="6400" kern="1200">
                <a:solidFill>
                  <a:srgbClr val="000000"/>
                </a:solidFill>
              </a:rPr>
              <a:t>.</a:t>
            </a:r>
          </a:p>
          <a:p>
            <a:pPr marL="1377950" lvl="1" indent="-463550" algn="l" defTabSz="1828800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CC0000"/>
              </a:buClr>
              <a:buFontTx/>
              <a:buChar char="•"/>
            </a:pPr>
            <a:r>
              <a:rPr lang="en-US" altLang="en-US" sz="6400" i="1" kern="1200">
                <a:solidFill>
                  <a:srgbClr val="009999"/>
                </a:solidFill>
              </a:rPr>
              <a:t>f</a:t>
            </a:r>
            <a:r>
              <a:rPr lang="en-US" altLang="en-US" sz="3600" kern="1200">
                <a:solidFill>
                  <a:srgbClr val="009999"/>
                </a:solidFill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) </a:t>
            </a:r>
            <a:r>
              <a:rPr lang="en-US" altLang="en-US" sz="6400" kern="1200">
                <a:solidFill>
                  <a:srgbClr val="000000"/>
                </a:solidFill>
              </a:rPr>
              <a:t>grows polynomially slower than 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log</a:t>
            </a:r>
            <a:r>
              <a:rPr lang="en-US" altLang="en-US" sz="6400" i="1" kern="1200" baseline="16000">
                <a:solidFill>
                  <a:srgbClr val="009999"/>
                </a:solidFill>
              </a:rPr>
              <a:t>b</a:t>
            </a:r>
            <a:r>
              <a:rPr lang="en-US" altLang="en-US" sz="6400" i="1" kern="1200" baseline="30000">
                <a:solidFill>
                  <a:srgbClr val="009999"/>
                </a:solidFill>
              </a:rPr>
              <a:t>a</a:t>
            </a:r>
            <a:r>
              <a:rPr lang="en-US" altLang="en-US" sz="6400" kern="1200">
                <a:solidFill>
                  <a:srgbClr val="000000"/>
                </a:solidFill>
              </a:rPr>
              <a:t> (by an 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  <a:latin typeface="Symbol" pitchFamily="2" charset="2"/>
              </a:rPr>
              <a:t>e</a:t>
            </a:r>
            <a:r>
              <a:rPr lang="en-US" altLang="en-US" sz="6400" kern="1200">
                <a:solidFill>
                  <a:srgbClr val="000000"/>
                </a:solidFill>
              </a:rPr>
              <a:t> factor).</a:t>
            </a:r>
          </a:p>
          <a:p>
            <a:pPr marL="914400" indent="-914400" algn="l" defTabSz="1828800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CC0000"/>
              </a:buClr>
            </a:pPr>
            <a:r>
              <a:rPr lang="en-US" altLang="en-US" sz="6400" kern="1200">
                <a:solidFill>
                  <a:srgbClr val="000000"/>
                </a:solidFill>
              </a:rPr>
              <a:t>	</a:t>
            </a:r>
            <a:r>
              <a:rPr lang="en-US" altLang="en-US" sz="6400" b="1" i="1" kern="1200">
                <a:solidFill>
                  <a:srgbClr val="CC0000"/>
                </a:solidFill>
              </a:rPr>
              <a:t>Solution: </a:t>
            </a:r>
            <a:r>
              <a:rPr lang="en-US" altLang="en-US" sz="6400" i="1" kern="1200">
                <a:solidFill>
                  <a:srgbClr val="009999"/>
                </a:solidFill>
              </a:rPr>
              <a:t>T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) = </a:t>
            </a:r>
            <a:r>
              <a:rPr lang="en-US" altLang="en-US" sz="6400" kern="1200">
                <a:solidFill>
                  <a:srgbClr val="009999"/>
                </a:solidFill>
                <a:latin typeface="Symbol" pitchFamily="2" charset="2"/>
              </a:rPr>
              <a:t>Q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log</a:t>
            </a:r>
            <a:r>
              <a:rPr lang="en-US" altLang="en-US" sz="6400" i="1" kern="1200" baseline="16000">
                <a:solidFill>
                  <a:srgbClr val="009999"/>
                </a:solidFill>
              </a:rPr>
              <a:t>b</a:t>
            </a:r>
            <a:r>
              <a:rPr lang="en-US" altLang="en-US" sz="6400" i="1" kern="1200" baseline="30000">
                <a:solidFill>
                  <a:srgbClr val="009999"/>
                </a:solidFill>
              </a:rPr>
              <a:t>a</a:t>
            </a:r>
            <a:r>
              <a:rPr lang="en-US" altLang="en-US" sz="6400" kern="1200">
                <a:solidFill>
                  <a:srgbClr val="009999"/>
                </a:solidFill>
              </a:rPr>
              <a:t>)</a:t>
            </a:r>
            <a:r>
              <a:rPr lang="en-US" altLang="en-US" sz="6400" kern="1200">
                <a:solidFill>
                  <a:srgbClr val="000000"/>
                </a:solidFill>
              </a:rPr>
              <a:t> .</a:t>
            </a:r>
          </a:p>
        </p:txBody>
      </p:sp>
      <p:sp>
        <p:nvSpPr>
          <p:cNvPr id="86021" name="Rectangle 5">
            <a:extLst>
              <a:ext uri="{FF2B5EF4-FFF2-40B4-BE49-F238E27FC236}">
                <a16:creationId xmlns:a16="http://schemas.microsoft.com/office/drawing/2014/main" id="{63DD2529-01E3-9463-B674-49387D7D2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8947151"/>
            <a:ext cx="16154400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8975" indent="-2317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425575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997075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568575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025775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482975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940175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397375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914400" indent="-914400" algn="l" defTabSz="1828800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CC0000"/>
              </a:buClr>
            </a:pPr>
            <a:endParaRPr lang="en-US" altLang="en-US" sz="6400" kern="1200">
              <a:solidFill>
                <a:srgbClr val="00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5B1216-C7F6-30E0-96E9-C0C1E9C9DC24}"/>
              </a:ext>
            </a:extLst>
          </p:cNvPr>
          <p:cNvSpPr txBox="1">
            <a:spLocks/>
          </p:cNvSpPr>
          <p:nvPr/>
        </p:nvSpPr>
        <p:spPr bwMode="auto">
          <a:xfrm>
            <a:off x="2167377" y="1871164"/>
            <a:ext cx="14715569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0" lang="en-US" sz="3800" b="1" i="0" u="none" strike="noStrike" kern="1200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9144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18288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27432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6576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defTabSz="914400" hangingPunct="1"/>
            <a:r>
              <a:rPr lang="en-ID" dirty="0"/>
              <a:t>The Master Method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2633EF2-C10C-CD53-A564-767CA5478A85}"/>
              </a:ext>
            </a:extLst>
          </p:cNvPr>
          <p:cNvSpPr txBox="1">
            <a:spLocks/>
          </p:cNvSpPr>
          <p:nvPr/>
        </p:nvSpPr>
        <p:spPr bwMode="auto">
          <a:xfrm>
            <a:off x="2167377" y="2419728"/>
            <a:ext cx="9768875" cy="803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0" marR="0" indent="457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l"/>
            <a:r>
              <a:rPr lang="en-US" altLang="en-US" dirty="0">
                <a:solidFill>
                  <a:schemeClr val="tx2"/>
                </a:solidFill>
              </a:rPr>
              <a:t>Three common cases: case 1</a:t>
            </a:r>
            <a:endParaRPr lang="en-ID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4030C-6014-CCEF-B99B-594385F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1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283CD602-D280-A615-9012-860ABB6A10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kern="1200">
                <a:solidFill>
                  <a:srgbClr val="000000"/>
                </a:solidFill>
                <a:latin typeface="Times New Roman" panose="02020603050405020304" pitchFamily="18" charset="0"/>
              </a:rPr>
              <a:t>L2.</a:t>
            </a:r>
            <a:fld id="{FD33139A-4AAA-EE43-902D-2D659F597C3E}" type="slidenum">
              <a:rPr lang="en-US" altLang="en-US" kern="1200">
                <a:solidFill>
                  <a:srgbClr val="000000"/>
                </a:solidFill>
                <a:latin typeface="Times New Roman" panose="02020603050405020304" pitchFamily="18" charset="0"/>
              </a:rPr>
              <a:pPr defTabSz="1828800" fontAlgn="base" hangingPunct="1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altLang="en-US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62" name="Line 2">
            <a:extLst>
              <a:ext uri="{FF2B5EF4-FFF2-40B4-BE49-F238E27FC236}">
                <a16:creationId xmlns:a16="http://schemas.microsoft.com/office/drawing/2014/main" id="{18F2C6B9-7C49-4C7C-2F85-AB41234181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85226" y="6096000"/>
            <a:ext cx="152400" cy="1219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28508B24-8CE6-DCA5-F7AE-46388711E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6827" y="5241926"/>
            <a:ext cx="2124299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n/b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2164" name="Line 4">
            <a:extLst>
              <a:ext uri="{FF2B5EF4-FFF2-40B4-BE49-F238E27FC236}">
                <a16:creationId xmlns:a16="http://schemas.microsoft.com/office/drawing/2014/main" id="{C6C2C93A-D55A-8058-AF1E-CADB85773A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80476" y="4479926"/>
            <a:ext cx="3048000" cy="137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65" name="Line 5">
            <a:extLst>
              <a:ext uri="{FF2B5EF4-FFF2-40B4-BE49-F238E27FC236}">
                <a16:creationId xmlns:a16="http://schemas.microsoft.com/office/drawing/2014/main" id="{2B1BC331-7DB7-F013-CFBB-E6CAFE7B07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28476" y="4479926"/>
            <a:ext cx="3352800" cy="137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67" name="Line 7">
            <a:extLst>
              <a:ext uri="{FF2B5EF4-FFF2-40B4-BE49-F238E27FC236}">
                <a16:creationId xmlns:a16="http://schemas.microsoft.com/office/drawing/2014/main" id="{953653B2-478C-943E-6FEF-2B939C0183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21326" y="7924800"/>
            <a:ext cx="1066800" cy="289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68" name="Line 8">
            <a:extLst>
              <a:ext uri="{FF2B5EF4-FFF2-40B4-BE49-F238E27FC236}">
                <a16:creationId xmlns:a16="http://schemas.microsoft.com/office/drawing/2014/main" id="{6494DE1C-51C3-F7C7-18BF-38D579F3A8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94427" y="5851527"/>
            <a:ext cx="2774950" cy="207327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69" name="Line 9">
            <a:extLst>
              <a:ext uri="{FF2B5EF4-FFF2-40B4-BE49-F238E27FC236}">
                <a16:creationId xmlns:a16="http://schemas.microsoft.com/office/drawing/2014/main" id="{58632A00-1979-B13D-DDAE-7F686768ACBE}"/>
              </a:ext>
            </a:extLst>
          </p:cNvPr>
          <p:cNvSpPr>
            <a:spLocks noChangeShapeType="1"/>
          </p:cNvSpPr>
          <p:nvPr/>
        </p:nvSpPr>
        <p:spPr bwMode="auto">
          <a:xfrm>
            <a:off x="8969377" y="5851527"/>
            <a:ext cx="3321050" cy="192087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70" name="Rectangle 10">
            <a:extLst>
              <a:ext uri="{FF2B5EF4-FFF2-40B4-BE49-F238E27FC236}">
                <a16:creationId xmlns:a16="http://schemas.microsoft.com/office/drawing/2014/main" id="{E26366CD-4AF1-8B8B-2C5D-904FA8D1E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8950" y="5273676"/>
            <a:ext cx="2124299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n/b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2171" name="Rectangle 11">
            <a:extLst>
              <a:ext uri="{FF2B5EF4-FFF2-40B4-BE49-F238E27FC236}">
                <a16:creationId xmlns:a16="http://schemas.microsoft.com/office/drawing/2014/main" id="{580D7963-AE5C-82AC-7E66-3A7383E7C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81026" y="5241926"/>
            <a:ext cx="2124299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n/b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2172" name="Rectangle 12">
            <a:extLst>
              <a:ext uri="{FF2B5EF4-FFF2-40B4-BE49-F238E27FC236}">
                <a16:creationId xmlns:a16="http://schemas.microsoft.com/office/drawing/2014/main" id="{29CAC177-1FAE-A047-CF6C-5A19701B8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7879" y="10210800"/>
            <a:ext cx="1747593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Symbol" pitchFamily="2" charset="2"/>
              </a:rPr>
              <a:t>T</a:t>
            </a:r>
            <a:r>
              <a:rPr lang="en-US" altLang="en-US" sz="3200" i="1" kern="1200">
                <a:solidFill>
                  <a:srgbClr val="009999"/>
                </a:solidFill>
                <a:latin typeface="Symbol" pitchFamily="2" charset="2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(1)</a:t>
            </a:r>
          </a:p>
        </p:txBody>
      </p:sp>
      <p:sp>
        <p:nvSpPr>
          <p:cNvPr id="92173" name="Text Box 13">
            <a:extLst>
              <a:ext uri="{FF2B5EF4-FFF2-40B4-BE49-F238E27FC236}">
                <a16:creationId xmlns:a16="http://schemas.microsoft.com/office/drawing/2014/main" id="{50C90F1E-A960-550B-7E7E-225BE0C65A51}"/>
              </a:ext>
            </a:extLst>
          </p:cNvPr>
          <p:cNvSpPr txBox="1">
            <a:spLocks noChangeArrowheads="1"/>
          </p:cNvSpPr>
          <p:nvPr/>
        </p:nvSpPr>
        <p:spPr bwMode="auto">
          <a:xfrm rot="17366799">
            <a:off x="5353588" y="8738741"/>
            <a:ext cx="1005403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kern="120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92174" name="Text Box 14">
            <a:extLst>
              <a:ext uri="{FF2B5EF4-FFF2-40B4-BE49-F238E27FC236}">
                <a16:creationId xmlns:a16="http://schemas.microsoft.com/office/drawing/2014/main" id="{3A020527-97C3-0A3C-CF83-18F3A7342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1" y="3086100"/>
            <a:ext cx="540404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b="1" i="1" kern="1200">
                <a:solidFill>
                  <a:srgbClr val="CC0000"/>
                </a:solidFill>
                <a:latin typeface="Times New Roman" panose="02020603050405020304" pitchFamily="18" charset="0"/>
              </a:rPr>
              <a:t>Recursion tree:</a:t>
            </a:r>
          </a:p>
        </p:txBody>
      </p:sp>
      <p:sp>
        <p:nvSpPr>
          <p:cNvPr id="92175" name="Text Box 15">
            <a:extLst>
              <a:ext uri="{FF2B5EF4-FFF2-40B4-BE49-F238E27FC236}">
                <a16:creationId xmlns:a16="http://schemas.microsoft.com/office/drawing/2014/main" id="{FFF35626-DB24-3211-86A7-434C5338D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5476" y="5029200"/>
            <a:ext cx="100540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kern="120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92176" name="Line 16">
            <a:extLst>
              <a:ext uri="{FF2B5EF4-FFF2-40B4-BE49-F238E27FC236}">
                <a16:creationId xmlns:a16="http://schemas.microsoft.com/office/drawing/2014/main" id="{0D512517-2C31-F210-D81C-F102F654B4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528426" y="4419600"/>
            <a:ext cx="45720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77" name="Rectangle 17">
            <a:extLst>
              <a:ext uri="{FF2B5EF4-FFF2-40B4-BE49-F238E27FC236}">
                <a16:creationId xmlns:a16="http://schemas.microsoft.com/office/drawing/2014/main" id="{8260B2DF-4507-2A7F-4EE3-CD8A0D8EA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83738" y="3717926"/>
            <a:ext cx="1486304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  <a:endParaRPr lang="en-US" altLang="en-US" sz="6400" kern="1200" baseline="30000">
              <a:solidFill>
                <a:srgbClr val="0099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78" name="Arc 18">
            <a:extLst>
              <a:ext uri="{FF2B5EF4-FFF2-40B4-BE49-F238E27FC236}">
                <a16:creationId xmlns:a16="http://schemas.microsoft.com/office/drawing/2014/main" id="{90019354-634A-5397-13FB-E1674369405E}"/>
              </a:ext>
            </a:extLst>
          </p:cNvPr>
          <p:cNvSpPr>
            <a:spLocks/>
          </p:cNvSpPr>
          <p:nvPr/>
        </p:nvSpPr>
        <p:spPr bwMode="auto">
          <a:xfrm flipV="1">
            <a:off x="10979150" y="4724400"/>
            <a:ext cx="2378076" cy="457200"/>
          </a:xfrm>
          <a:custGeom>
            <a:avLst/>
            <a:gdLst>
              <a:gd name="G0" fmla="+- 18512 0 0"/>
              <a:gd name="G1" fmla="+- 21600 0 0"/>
              <a:gd name="G2" fmla="+- 21600 0 0"/>
              <a:gd name="T0" fmla="*/ 0 w 37941"/>
              <a:gd name="T1" fmla="*/ 10470 h 21600"/>
              <a:gd name="T2" fmla="*/ 37941 w 37941"/>
              <a:gd name="T3" fmla="*/ 12163 h 21600"/>
              <a:gd name="T4" fmla="*/ 18512 w 37941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941" h="21600" fill="none" extrusionOk="0">
                <a:moveTo>
                  <a:pt x="0" y="10470"/>
                </a:moveTo>
                <a:cubicBezTo>
                  <a:pt x="3906" y="3973"/>
                  <a:pt x="10931" y="0"/>
                  <a:pt x="18512" y="0"/>
                </a:cubicBezTo>
                <a:cubicBezTo>
                  <a:pt x="26782" y="0"/>
                  <a:pt x="34327" y="4723"/>
                  <a:pt x="37941" y="12162"/>
                </a:cubicBezTo>
              </a:path>
              <a:path w="37941" h="21600" stroke="0" extrusionOk="0">
                <a:moveTo>
                  <a:pt x="0" y="10470"/>
                </a:moveTo>
                <a:cubicBezTo>
                  <a:pt x="3906" y="3973"/>
                  <a:pt x="10931" y="0"/>
                  <a:pt x="18512" y="0"/>
                </a:cubicBezTo>
                <a:cubicBezTo>
                  <a:pt x="26782" y="0"/>
                  <a:pt x="34327" y="4723"/>
                  <a:pt x="37941" y="12162"/>
                </a:cubicBezTo>
                <a:lnTo>
                  <a:pt x="18512" y="21600"/>
                </a:ln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79" name="Text Box 19">
            <a:extLst>
              <a:ext uri="{FF2B5EF4-FFF2-40B4-BE49-F238E27FC236}">
                <a16:creationId xmlns:a16="http://schemas.microsoft.com/office/drawing/2014/main" id="{36095848-D32B-BE88-D1BA-80885D3CB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47060" y="4114800"/>
            <a:ext cx="59503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92180" name="Rectangle 20">
            <a:extLst>
              <a:ext uri="{FF2B5EF4-FFF2-40B4-BE49-F238E27FC236}">
                <a16:creationId xmlns:a16="http://schemas.microsoft.com/office/drawing/2014/main" id="{99EB0022-0D11-B488-7A8D-33F8FB934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6351" y="7191376"/>
            <a:ext cx="2398413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n/b</a:t>
            </a:r>
            <a:r>
              <a:rPr lang="en-US" altLang="en-US" sz="6400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2181" name="Rectangle 21">
            <a:extLst>
              <a:ext uri="{FF2B5EF4-FFF2-40B4-BE49-F238E27FC236}">
                <a16:creationId xmlns:a16="http://schemas.microsoft.com/office/drawing/2014/main" id="{A8ECDCA0-0A0C-6DE2-848A-217124F3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421" y="7223126"/>
            <a:ext cx="2398413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n/b</a:t>
            </a:r>
            <a:r>
              <a:rPr lang="en-US" altLang="en-US" sz="6400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2182" name="Rectangle 22">
            <a:extLst>
              <a:ext uri="{FF2B5EF4-FFF2-40B4-BE49-F238E27FC236}">
                <a16:creationId xmlns:a16="http://schemas.microsoft.com/office/drawing/2014/main" id="{429D3250-C785-9E5B-CEC6-B0A395716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13495" y="7191376"/>
            <a:ext cx="2398413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n/b</a:t>
            </a:r>
            <a:r>
              <a:rPr lang="en-US" altLang="en-US" sz="6400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2183" name="Text Box 23">
            <a:extLst>
              <a:ext uri="{FF2B5EF4-FFF2-40B4-BE49-F238E27FC236}">
                <a16:creationId xmlns:a16="http://schemas.microsoft.com/office/drawing/2014/main" id="{E9BC0008-AD1B-0A39-6C04-D5F86AEE0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05000" y="6978650"/>
            <a:ext cx="100540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kern="120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92184" name="Arc 24">
            <a:extLst>
              <a:ext uri="{FF2B5EF4-FFF2-40B4-BE49-F238E27FC236}">
                <a16:creationId xmlns:a16="http://schemas.microsoft.com/office/drawing/2014/main" id="{4EBF41A1-369B-0065-0680-FDAA54F81D61}"/>
              </a:ext>
            </a:extLst>
          </p:cNvPr>
          <p:cNvSpPr>
            <a:spLocks/>
          </p:cNvSpPr>
          <p:nvPr/>
        </p:nvSpPr>
        <p:spPr bwMode="auto">
          <a:xfrm flipV="1">
            <a:off x="8023226" y="6400800"/>
            <a:ext cx="2743200" cy="457200"/>
          </a:xfrm>
          <a:custGeom>
            <a:avLst/>
            <a:gdLst>
              <a:gd name="G0" fmla="+- 18512 0 0"/>
              <a:gd name="G1" fmla="+- 21600 0 0"/>
              <a:gd name="G2" fmla="+- 21600 0 0"/>
              <a:gd name="T0" fmla="*/ 0 w 38026"/>
              <a:gd name="T1" fmla="*/ 10470 h 21600"/>
              <a:gd name="T2" fmla="*/ 38026 w 38026"/>
              <a:gd name="T3" fmla="*/ 12339 h 21600"/>
              <a:gd name="T4" fmla="*/ 18512 w 3802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026" h="21600" fill="none" extrusionOk="0">
                <a:moveTo>
                  <a:pt x="0" y="10470"/>
                </a:moveTo>
                <a:cubicBezTo>
                  <a:pt x="3906" y="3973"/>
                  <a:pt x="10931" y="0"/>
                  <a:pt x="18512" y="0"/>
                </a:cubicBezTo>
                <a:cubicBezTo>
                  <a:pt x="26853" y="0"/>
                  <a:pt x="34449" y="4803"/>
                  <a:pt x="38025" y="12339"/>
                </a:cubicBezTo>
              </a:path>
              <a:path w="38026" h="21600" stroke="0" extrusionOk="0">
                <a:moveTo>
                  <a:pt x="0" y="10470"/>
                </a:moveTo>
                <a:cubicBezTo>
                  <a:pt x="3906" y="3973"/>
                  <a:pt x="10931" y="0"/>
                  <a:pt x="18512" y="0"/>
                </a:cubicBezTo>
                <a:cubicBezTo>
                  <a:pt x="26853" y="0"/>
                  <a:pt x="34449" y="4803"/>
                  <a:pt x="38025" y="12339"/>
                </a:cubicBezTo>
                <a:lnTo>
                  <a:pt x="18512" y="21600"/>
                </a:ln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85" name="Text Box 25">
            <a:extLst>
              <a:ext uri="{FF2B5EF4-FFF2-40B4-BE49-F238E27FC236}">
                <a16:creationId xmlns:a16="http://schemas.microsoft.com/office/drawing/2014/main" id="{3C23E582-2CF6-B99A-0C7D-5491C12F3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56260" y="6003926"/>
            <a:ext cx="59503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92187" name="Line 27">
            <a:extLst>
              <a:ext uri="{FF2B5EF4-FFF2-40B4-BE49-F238E27FC236}">
                <a16:creationId xmlns:a16="http://schemas.microsoft.com/office/drawing/2014/main" id="{CABC5F31-31F2-42EA-9D51-F7DEAA3B94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0400" y="4114800"/>
            <a:ext cx="0" cy="7162800"/>
          </a:xfrm>
          <a:prstGeom prst="line">
            <a:avLst/>
          </a:prstGeom>
          <a:noFill/>
          <a:ln w="34925">
            <a:solidFill>
              <a:schemeClr val="accent2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88" name="Text Box 28">
            <a:extLst>
              <a:ext uri="{FF2B5EF4-FFF2-40B4-BE49-F238E27FC236}">
                <a16:creationId xmlns:a16="http://schemas.microsoft.com/office/drawing/2014/main" id="{28B715AA-958C-9055-D0F7-3D7E92299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8650" y="6400801"/>
            <a:ext cx="2448106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48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h</a:t>
            </a:r>
            <a:r>
              <a:rPr lang="en-US" altLang="en-US" sz="4800" kern="1200">
                <a:solidFill>
                  <a:srgbClr val="009999"/>
                </a:solidFill>
                <a:latin typeface="Times New Roman" panose="02020603050405020304" pitchFamily="18" charset="0"/>
              </a:rPr>
              <a:t> = log</a:t>
            </a:r>
            <a:r>
              <a:rPr lang="en-US" altLang="en-US" sz="4800" i="1" kern="1200" baseline="-25000">
                <a:solidFill>
                  <a:srgbClr val="009999"/>
                </a:solidFill>
                <a:latin typeface="Times New Roman" panose="02020603050405020304" pitchFamily="18" charset="0"/>
              </a:rPr>
              <a:t>b</a:t>
            </a:r>
            <a:r>
              <a:rPr lang="en-US" altLang="en-US" sz="48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92190" name="Line 30">
            <a:extLst>
              <a:ext uri="{FF2B5EF4-FFF2-40B4-BE49-F238E27FC236}">
                <a16:creationId xmlns:a16="http://schemas.microsoft.com/office/drawing/2014/main" id="{E62630E2-842E-FE8D-F167-A7D7A6734844}"/>
              </a:ext>
            </a:extLst>
          </p:cNvPr>
          <p:cNvSpPr>
            <a:spLocks noChangeShapeType="1"/>
          </p:cNvSpPr>
          <p:nvPr/>
        </p:nvSpPr>
        <p:spPr bwMode="auto">
          <a:xfrm>
            <a:off x="12649200" y="4267200"/>
            <a:ext cx="53340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91" name="Rectangle 31">
            <a:extLst>
              <a:ext uri="{FF2B5EF4-FFF2-40B4-BE49-F238E27FC236}">
                <a16:creationId xmlns:a16="http://schemas.microsoft.com/office/drawing/2014/main" id="{375CB5DF-D914-1629-EB3E-177F2F6E6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10038" y="3657600"/>
            <a:ext cx="1486304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  <a:endParaRPr lang="en-US" altLang="en-US" sz="6400" kern="1200" baseline="30000">
              <a:solidFill>
                <a:srgbClr val="0099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92" name="Rectangle 32">
            <a:extLst>
              <a:ext uri="{FF2B5EF4-FFF2-40B4-BE49-F238E27FC236}">
                <a16:creationId xmlns:a16="http://schemas.microsoft.com/office/drawing/2014/main" id="{DE5320D3-0B77-FDAE-5AF2-F1CEA2AF4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6560" y="5181600"/>
            <a:ext cx="2650084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n/b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2193" name="Rectangle 33">
            <a:extLst>
              <a:ext uri="{FF2B5EF4-FFF2-40B4-BE49-F238E27FC236}">
                <a16:creationId xmlns:a16="http://schemas.microsoft.com/office/drawing/2014/main" id="{6D83174F-B183-3312-FBE6-572A6CC8D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2446" y="7070726"/>
            <a:ext cx="3198311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sz="6400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n/b</a:t>
            </a:r>
            <a:r>
              <a:rPr lang="en-US" altLang="en-US" sz="6400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2194" name="Line 34">
            <a:extLst>
              <a:ext uri="{FF2B5EF4-FFF2-40B4-BE49-F238E27FC236}">
                <a16:creationId xmlns:a16="http://schemas.microsoft.com/office/drawing/2014/main" id="{AD006EF6-CC13-52ED-28F4-BDBF74F7024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06800" y="5791200"/>
            <a:ext cx="15240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95" name="Line 35">
            <a:extLst>
              <a:ext uri="{FF2B5EF4-FFF2-40B4-BE49-F238E27FC236}">
                <a16:creationId xmlns:a16="http://schemas.microsoft.com/office/drawing/2014/main" id="{53E6F410-A6E1-8596-7E90-C183852D621E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20800" y="7772400"/>
            <a:ext cx="35052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96" name="Text Box 36">
            <a:extLst>
              <a:ext uri="{FF2B5EF4-FFF2-40B4-BE49-F238E27FC236}">
                <a16:creationId xmlns:a16="http://schemas.microsoft.com/office/drawing/2014/main" id="{5F6929E8-A955-39F6-2CB2-C602DCFDD17B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8364738" y="8319641"/>
            <a:ext cx="100540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kern="1200">
                <a:solidFill>
                  <a:srgbClr val="008080"/>
                </a:solidFill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92200" name="Rectangle 40">
            <a:extLst>
              <a:ext uri="{FF2B5EF4-FFF2-40B4-BE49-F238E27FC236}">
                <a16:creationId xmlns:a16="http://schemas.microsoft.com/office/drawing/2014/main" id="{27B73EBE-ECA7-81F0-6E09-E34B340BF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3126" y="9585326"/>
            <a:ext cx="340670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log</a:t>
            </a:r>
            <a:r>
              <a:rPr lang="en-US" altLang="en-US" sz="6400" i="1" kern="1200" baseline="16000">
                <a:solidFill>
                  <a:srgbClr val="009999"/>
                </a:solidFill>
                <a:latin typeface="Times New Roman" panose="02020603050405020304" pitchFamily="18" charset="0"/>
              </a:rPr>
              <a:t>b</a:t>
            </a:r>
            <a:r>
              <a:rPr lang="en-US" altLang="en-US" sz="6400" i="1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sz="6400" i="1" kern="1200">
                <a:solidFill>
                  <a:srgbClr val="009999"/>
                </a:solidFill>
                <a:latin typeface="Symbol" pitchFamily="2" charset="2"/>
              </a:rPr>
              <a:t>T</a:t>
            </a:r>
            <a:r>
              <a:rPr lang="en-US" altLang="en-US" sz="3200" i="1" kern="1200">
                <a:solidFill>
                  <a:srgbClr val="009999"/>
                </a:solidFill>
                <a:latin typeface="Symbol" pitchFamily="2" charset="2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(1)</a:t>
            </a:r>
          </a:p>
        </p:txBody>
      </p:sp>
      <p:sp>
        <p:nvSpPr>
          <p:cNvPr id="92202" name="AutoShape 42">
            <a:extLst>
              <a:ext uri="{FF2B5EF4-FFF2-40B4-BE49-F238E27FC236}">
                <a16:creationId xmlns:a16="http://schemas.microsoft.com/office/drawing/2014/main" id="{06898080-4064-0AE2-5275-09D50DC8D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8408432"/>
            <a:ext cx="10150476" cy="429053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0" tIns="0" rIns="0" bIns="0" anchor="ctr">
            <a:spAutoFit/>
          </a:bodyPr>
          <a:lstStyle/>
          <a:p>
            <a:pPr algn="l" defTabSz="1828800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5600" b="1" kern="120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en-US" sz="4800" b="1" kern="1200">
                <a:solidFill>
                  <a:srgbClr val="000000"/>
                </a:solidFill>
                <a:latin typeface="Times New Roman" panose="02020603050405020304" pitchFamily="18" charset="0"/>
              </a:rPr>
              <a:t>ASE</a:t>
            </a:r>
            <a:r>
              <a:rPr lang="en-US" altLang="en-US" sz="5600" b="1" kern="1200">
                <a:solidFill>
                  <a:srgbClr val="000000"/>
                </a:solidFill>
                <a:latin typeface="Times New Roman" panose="02020603050405020304" pitchFamily="18" charset="0"/>
              </a:rPr>
              <a:t> 1</a:t>
            </a:r>
            <a:r>
              <a:rPr lang="en-US" altLang="en-US" sz="5600" kern="1200">
                <a:solidFill>
                  <a:srgbClr val="000000"/>
                </a:solidFill>
                <a:latin typeface="Times New Roman" panose="02020603050405020304" pitchFamily="18" charset="0"/>
              </a:rPr>
              <a:t>: The weight increases geometrically from the root to the leaves. </a:t>
            </a:r>
            <a:r>
              <a:rPr lang="en-US" altLang="en-US" sz="5600" kern="1200">
                <a:solidFill>
                  <a:srgbClr val="000000"/>
                </a:solidFill>
                <a:latin typeface="Times New Roman" panose="02020603050405020304" pitchFamily="18" charset="0"/>
                <a:sym typeface="Symbol" pitchFamily="2" charset="2"/>
              </a:rPr>
              <a:t>The leaves hold a constant fraction of the total weight.</a:t>
            </a:r>
          </a:p>
        </p:txBody>
      </p:sp>
      <p:sp>
        <p:nvSpPr>
          <p:cNvPr id="92203" name="Line 43">
            <a:extLst>
              <a:ext uri="{FF2B5EF4-FFF2-40B4-BE49-F238E27FC236}">
                <a16:creationId xmlns:a16="http://schemas.microsoft.com/office/drawing/2014/main" id="{89B20EC1-8CFD-F29A-82D4-D879FF8B41D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73600" y="10972800"/>
            <a:ext cx="35052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204" name="Rectangle 44">
            <a:extLst>
              <a:ext uri="{FF2B5EF4-FFF2-40B4-BE49-F238E27FC236}">
                <a16:creationId xmlns:a16="http://schemas.microsoft.com/office/drawing/2014/main" id="{4D1C6389-D7BB-3737-1C58-14D9DB5EA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4042" y="11277600"/>
            <a:ext cx="300114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kern="1200">
                <a:solidFill>
                  <a:srgbClr val="009999"/>
                </a:solidFill>
                <a:latin typeface="Symbol" pitchFamily="2" charset="2"/>
              </a:rPr>
              <a:t>Q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log</a:t>
            </a:r>
            <a:r>
              <a:rPr lang="en-US" altLang="en-US" sz="6400" i="1" kern="1200" baseline="16000">
                <a:solidFill>
                  <a:srgbClr val="009999"/>
                </a:solidFill>
                <a:latin typeface="Times New Roman" panose="02020603050405020304" pitchFamily="18" charset="0"/>
              </a:rPr>
              <a:t>b</a:t>
            </a:r>
            <a:r>
              <a:rPr lang="en-US" altLang="en-US" sz="6400" i="1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636F370-36A7-52E3-4BF7-3CC4FD64D770}"/>
              </a:ext>
            </a:extLst>
          </p:cNvPr>
          <p:cNvSpPr txBox="1">
            <a:spLocks/>
          </p:cNvSpPr>
          <p:nvPr/>
        </p:nvSpPr>
        <p:spPr bwMode="auto">
          <a:xfrm>
            <a:off x="2167377" y="1871164"/>
            <a:ext cx="14715569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0" lang="en-US" sz="3800" b="1" i="0" u="none" strike="noStrike" kern="1200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9144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18288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27432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6576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defTabSz="914400" hangingPunct="1"/>
            <a:r>
              <a:rPr lang="en-ID" dirty="0"/>
              <a:t>The Master Method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09F3196-74AF-9BC8-818A-2E7F3B71DB4F}"/>
              </a:ext>
            </a:extLst>
          </p:cNvPr>
          <p:cNvSpPr txBox="1">
            <a:spLocks/>
          </p:cNvSpPr>
          <p:nvPr/>
        </p:nvSpPr>
        <p:spPr bwMode="auto">
          <a:xfrm>
            <a:off x="2167377" y="2419728"/>
            <a:ext cx="9768875" cy="803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0" marR="0" indent="457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l"/>
            <a:r>
              <a:rPr lang="en-US" altLang="en-US" dirty="0">
                <a:solidFill>
                  <a:schemeClr val="tx2"/>
                </a:solidFill>
              </a:rPr>
              <a:t>Three common cases: case 1</a:t>
            </a:r>
            <a:endParaRPr lang="en-ID" dirty="0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B21EBC-E3BD-209E-D191-6FDCE95DC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7AFD4C7B-3E58-C4EE-4B21-26A245B3F2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kern="1200">
                <a:solidFill>
                  <a:srgbClr val="000000"/>
                </a:solidFill>
                <a:latin typeface="Times New Roman" panose="02020603050405020304" pitchFamily="18" charset="0"/>
              </a:rPr>
              <a:t>L2.</a:t>
            </a:r>
            <a:fld id="{974C8EB1-83E0-A24A-B635-6E5B5D0DE736}" type="slidenum">
              <a:rPr lang="en-US" altLang="en-US" kern="1200">
                <a:solidFill>
                  <a:srgbClr val="000000"/>
                </a:solidFill>
                <a:latin typeface="Times New Roman" panose="02020603050405020304" pitchFamily="18" charset="0"/>
              </a:rPr>
              <a:pPr defTabSz="1828800" fontAlgn="base" hangingPunct="1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altLang="en-US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4627" name="Text Box 3">
            <a:extLst>
              <a:ext uri="{FF2B5EF4-FFF2-40B4-BE49-F238E27FC236}">
                <a16:creationId xmlns:a16="http://schemas.microsoft.com/office/drawing/2014/main" id="{2A79DDF9-4E07-DBFD-D9D8-B6A4B2F5E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0651" y="3086100"/>
            <a:ext cx="845616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kern="1200">
                <a:solidFill>
                  <a:srgbClr val="000000"/>
                </a:solidFill>
                <a:latin typeface="Times New Roman" panose="02020603050405020304" pitchFamily="18" charset="0"/>
              </a:rPr>
              <a:t>Compare 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  <a:r>
              <a:rPr lang="en-US" altLang="en-US" sz="6400" kern="1200">
                <a:solidFill>
                  <a:srgbClr val="000000"/>
                </a:solidFill>
                <a:latin typeface="Times New Roman" panose="02020603050405020304" pitchFamily="18" charset="0"/>
              </a:rPr>
              <a:t> with 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log</a:t>
            </a:r>
            <a:r>
              <a:rPr lang="en-US" altLang="en-US" sz="6400" i="1" kern="1200" baseline="16000">
                <a:solidFill>
                  <a:srgbClr val="009999"/>
                </a:solidFill>
                <a:latin typeface="Times New Roman" panose="02020603050405020304" pitchFamily="18" charset="0"/>
              </a:rPr>
              <a:t>b</a:t>
            </a:r>
            <a:r>
              <a:rPr lang="en-US" altLang="en-US" sz="6400" i="1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sz="6400" kern="120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154629" name="Rectangle 5">
            <a:extLst>
              <a:ext uri="{FF2B5EF4-FFF2-40B4-BE49-F238E27FC236}">
                <a16:creationId xmlns:a16="http://schemas.microsoft.com/office/drawing/2014/main" id="{B6909E8B-1AC3-823A-8501-2FCBF64CE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5334001"/>
            <a:ext cx="16154400" cy="3342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8975" indent="-2317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425575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997075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568575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025775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482975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940175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397375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914400" indent="-914400" algn="l" defTabSz="1828800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CC0000"/>
              </a:buClr>
              <a:buFontTx/>
              <a:buAutoNum type="arabicPeriod" startAt="2"/>
            </a:pPr>
            <a:r>
              <a:rPr lang="en-US" altLang="en-US" sz="6400" kern="1200">
                <a:solidFill>
                  <a:srgbClr val="009999"/>
                </a:solidFill>
              </a:rPr>
              <a:t> </a:t>
            </a:r>
            <a:r>
              <a:rPr lang="en-US" altLang="en-US" sz="6400" i="1" kern="1200">
                <a:solidFill>
                  <a:srgbClr val="009999"/>
                </a:solidFill>
              </a:rPr>
              <a:t>f</a:t>
            </a:r>
            <a:r>
              <a:rPr lang="en-US" altLang="en-US" sz="3600" kern="1200">
                <a:solidFill>
                  <a:srgbClr val="009999"/>
                </a:solidFill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) = </a:t>
            </a:r>
            <a:r>
              <a:rPr lang="en-US" altLang="en-US" sz="6400" kern="1200">
                <a:solidFill>
                  <a:srgbClr val="009999"/>
                </a:solidFill>
                <a:latin typeface="Symbol" pitchFamily="2" charset="2"/>
              </a:rPr>
              <a:t>Q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log</a:t>
            </a:r>
            <a:r>
              <a:rPr lang="en-US" altLang="en-US" sz="6400" i="1" kern="1200" baseline="16000">
                <a:solidFill>
                  <a:srgbClr val="009999"/>
                </a:solidFill>
              </a:rPr>
              <a:t>b</a:t>
            </a:r>
            <a:r>
              <a:rPr lang="en-US" altLang="en-US" sz="6400" i="1" kern="1200" baseline="30000">
                <a:solidFill>
                  <a:srgbClr val="009999"/>
                </a:solidFill>
              </a:rPr>
              <a:t>a </a:t>
            </a:r>
            <a:r>
              <a:rPr lang="en-US" altLang="en-US" sz="6400" kern="1200">
                <a:solidFill>
                  <a:srgbClr val="009999"/>
                </a:solidFill>
              </a:rPr>
              <a:t>lg</a:t>
            </a:r>
            <a:r>
              <a:rPr lang="en-US" altLang="en-US" sz="6400" i="1" kern="1200" baseline="30000">
                <a:solidFill>
                  <a:srgbClr val="009999"/>
                </a:solidFill>
              </a:rPr>
              <a:t>k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)</a:t>
            </a:r>
            <a:r>
              <a:rPr lang="en-US" altLang="en-US" sz="6400" kern="1200">
                <a:solidFill>
                  <a:srgbClr val="000000"/>
                </a:solidFill>
              </a:rPr>
              <a:t> for some constant </a:t>
            </a:r>
            <a:r>
              <a:rPr lang="en-US" altLang="en-US" sz="6400" i="1" kern="1200">
                <a:solidFill>
                  <a:srgbClr val="009999"/>
                </a:solidFill>
              </a:rPr>
              <a:t>k</a:t>
            </a:r>
            <a:r>
              <a:rPr lang="en-US" altLang="en-US" sz="6400" kern="1200">
                <a:solidFill>
                  <a:srgbClr val="009999"/>
                </a:solidFill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Symbol" pitchFamily="2" charset="2"/>
              </a:rPr>
              <a:t>³</a:t>
            </a:r>
            <a:r>
              <a:rPr lang="en-US" altLang="en-US" sz="6400" kern="1200">
                <a:solidFill>
                  <a:srgbClr val="009999"/>
                </a:solidFill>
              </a:rPr>
              <a:t> 0</a:t>
            </a:r>
            <a:r>
              <a:rPr lang="en-US" altLang="en-US" sz="6400" kern="1200">
                <a:solidFill>
                  <a:srgbClr val="000000"/>
                </a:solidFill>
              </a:rPr>
              <a:t>.</a:t>
            </a:r>
          </a:p>
          <a:p>
            <a:pPr marL="1377950" lvl="1" indent="-463550" algn="l" defTabSz="1828800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CC0000"/>
              </a:buClr>
              <a:buFontTx/>
              <a:buChar char="•"/>
            </a:pPr>
            <a:r>
              <a:rPr lang="en-US" altLang="en-US" sz="6400" i="1" kern="1200">
                <a:solidFill>
                  <a:srgbClr val="009999"/>
                </a:solidFill>
              </a:rPr>
              <a:t>f</a:t>
            </a:r>
            <a:r>
              <a:rPr lang="en-US" altLang="en-US" sz="3600" kern="1200">
                <a:solidFill>
                  <a:srgbClr val="009999"/>
                </a:solidFill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) </a:t>
            </a:r>
            <a:r>
              <a:rPr lang="en-US" altLang="en-US" sz="6400" kern="1200">
                <a:solidFill>
                  <a:srgbClr val="000000"/>
                </a:solidFill>
              </a:rPr>
              <a:t>and 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log</a:t>
            </a:r>
            <a:r>
              <a:rPr lang="en-US" altLang="en-US" sz="6400" i="1" kern="1200" baseline="16000">
                <a:solidFill>
                  <a:srgbClr val="009999"/>
                </a:solidFill>
              </a:rPr>
              <a:t>b</a:t>
            </a:r>
            <a:r>
              <a:rPr lang="en-US" altLang="en-US" sz="6400" i="1" kern="1200" baseline="30000">
                <a:solidFill>
                  <a:srgbClr val="009999"/>
                </a:solidFill>
              </a:rPr>
              <a:t>a</a:t>
            </a:r>
            <a:r>
              <a:rPr lang="en-US" altLang="en-US" sz="6400" kern="1200">
                <a:solidFill>
                  <a:srgbClr val="000000"/>
                </a:solidFill>
              </a:rPr>
              <a:t> grow at similar rates.</a:t>
            </a:r>
          </a:p>
          <a:p>
            <a:pPr marL="1377950" lvl="1" indent="-463550" algn="l" defTabSz="1828800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CC0000"/>
              </a:buClr>
            </a:pPr>
            <a:r>
              <a:rPr lang="en-US" altLang="en-US" sz="6400" b="1" i="1" kern="1200">
                <a:solidFill>
                  <a:srgbClr val="CC0000"/>
                </a:solidFill>
              </a:rPr>
              <a:t>Solution: </a:t>
            </a:r>
            <a:r>
              <a:rPr lang="en-US" altLang="en-US" sz="6400" i="1" kern="1200">
                <a:solidFill>
                  <a:srgbClr val="009999"/>
                </a:solidFill>
              </a:rPr>
              <a:t>T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) = </a:t>
            </a:r>
            <a:r>
              <a:rPr lang="en-US" altLang="en-US" sz="6400" kern="1200">
                <a:solidFill>
                  <a:srgbClr val="009999"/>
                </a:solidFill>
                <a:latin typeface="Symbol" pitchFamily="2" charset="2"/>
              </a:rPr>
              <a:t>Q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log</a:t>
            </a:r>
            <a:r>
              <a:rPr lang="en-US" altLang="en-US" sz="6400" i="1" kern="1200" baseline="16000">
                <a:solidFill>
                  <a:srgbClr val="009999"/>
                </a:solidFill>
              </a:rPr>
              <a:t>b</a:t>
            </a:r>
            <a:r>
              <a:rPr lang="en-US" altLang="en-US" sz="6400" i="1" kern="1200" baseline="30000">
                <a:solidFill>
                  <a:srgbClr val="009999"/>
                </a:solidFill>
              </a:rPr>
              <a:t>a</a:t>
            </a:r>
            <a:r>
              <a:rPr lang="en-US" altLang="en-US" sz="6400" kern="1200">
                <a:solidFill>
                  <a:srgbClr val="009999"/>
                </a:solidFill>
              </a:rPr>
              <a:t> lg</a:t>
            </a:r>
            <a:r>
              <a:rPr lang="en-US" altLang="en-US" sz="6400" i="1" kern="1200" baseline="30000">
                <a:solidFill>
                  <a:srgbClr val="009999"/>
                </a:solidFill>
              </a:rPr>
              <a:t>k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+1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)</a:t>
            </a:r>
            <a:r>
              <a:rPr lang="en-US" altLang="en-US" sz="6400" kern="1200">
                <a:solidFill>
                  <a:srgbClr val="000000"/>
                </a:solidFill>
              </a:rPr>
              <a:t> 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6550202-A8CE-4DD2-B0E2-D8C9F75671DA}"/>
              </a:ext>
            </a:extLst>
          </p:cNvPr>
          <p:cNvSpPr txBox="1">
            <a:spLocks/>
          </p:cNvSpPr>
          <p:nvPr/>
        </p:nvSpPr>
        <p:spPr bwMode="auto">
          <a:xfrm>
            <a:off x="2167377" y="1871164"/>
            <a:ext cx="14715569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0" lang="en-US" sz="3800" b="1" i="0" u="none" strike="noStrike" kern="1200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9144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18288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27432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6576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defTabSz="914400" hangingPunct="1"/>
            <a:r>
              <a:rPr lang="en-ID" dirty="0"/>
              <a:t>The Master Method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26A6509-5174-BE62-27BC-7594388AF142}"/>
              </a:ext>
            </a:extLst>
          </p:cNvPr>
          <p:cNvSpPr txBox="1">
            <a:spLocks/>
          </p:cNvSpPr>
          <p:nvPr/>
        </p:nvSpPr>
        <p:spPr bwMode="auto">
          <a:xfrm>
            <a:off x="2167377" y="2419728"/>
            <a:ext cx="9768875" cy="803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0" marR="0" indent="457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l"/>
            <a:r>
              <a:rPr lang="en-US" altLang="en-US" dirty="0">
                <a:solidFill>
                  <a:schemeClr val="tx2"/>
                </a:solidFill>
              </a:rPr>
              <a:t>Three common cases: case 2</a:t>
            </a:r>
            <a:endParaRPr lang="en-ID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A1CDB4-1F98-BA0F-73E8-2A5FF5648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9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A099-486C-E577-CF3F-8E71B3FF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EC1B4-0DA6-8E99-E721-1C81D46DB1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08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D0C040-325D-C8B2-5C75-121C0DEB8B4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LO 1: Explain fundamental concept of analysis algorithms</a:t>
            </a:r>
          </a:p>
          <a:p>
            <a:r>
              <a:rPr lang="en-US" sz="4000" b="1" dirty="0">
                <a:solidFill>
                  <a:schemeClr val="accent4"/>
                </a:solidFill>
              </a:rPr>
              <a:t>LO 2: Apply algorithm techniques and methods</a:t>
            </a:r>
          </a:p>
          <a:p>
            <a:r>
              <a:rPr lang="en-US" sz="4000" b="1" dirty="0">
                <a:solidFill>
                  <a:schemeClr val="accent4"/>
                </a:solidFill>
              </a:rPr>
              <a:t>LO 3: Solve a problem using specific algorithm. </a:t>
            </a:r>
          </a:p>
          <a:p>
            <a:r>
              <a:rPr lang="en-US" sz="4000" b="1" dirty="0">
                <a:solidFill>
                  <a:schemeClr val="accent4"/>
                </a:solidFill>
              </a:rPr>
              <a:t>LO 4: Compare several algorithm design methods</a:t>
            </a:r>
          </a:p>
          <a:p>
            <a:endParaRPr lang="en-US" sz="4000" b="1" dirty="0">
              <a:solidFill>
                <a:schemeClr val="accent4"/>
              </a:solidFill>
            </a:endParaRPr>
          </a:p>
          <a:p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95816415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CE6BA30C-95F4-A7A5-A857-C24D0E69EC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kern="1200">
                <a:solidFill>
                  <a:srgbClr val="000000"/>
                </a:solidFill>
                <a:latin typeface="Times New Roman" panose="02020603050405020304" pitchFamily="18" charset="0"/>
              </a:rPr>
              <a:t>L2.</a:t>
            </a:r>
            <a:fld id="{F7E24D97-76F0-7F47-8246-31F75ACB24A1}" type="slidenum">
              <a:rPr lang="en-US" altLang="en-US" kern="1200">
                <a:solidFill>
                  <a:srgbClr val="000000"/>
                </a:solidFill>
                <a:latin typeface="Times New Roman" panose="02020603050405020304" pitchFamily="18" charset="0"/>
              </a:rPr>
              <a:pPr defTabSz="1828800" fontAlgn="base" hangingPunct="1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altLang="en-US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210" name="Line 2">
            <a:extLst>
              <a:ext uri="{FF2B5EF4-FFF2-40B4-BE49-F238E27FC236}">
                <a16:creationId xmlns:a16="http://schemas.microsoft.com/office/drawing/2014/main" id="{B82205AC-978E-E6EE-CAFC-C54FA2585E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85226" y="6096000"/>
            <a:ext cx="152400" cy="1219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CA86ACB6-671F-2168-B90C-2C1F522C9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6827" y="5241926"/>
            <a:ext cx="2124299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n/b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4212" name="Line 4">
            <a:extLst>
              <a:ext uri="{FF2B5EF4-FFF2-40B4-BE49-F238E27FC236}">
                <a16:creationId xmlns:a16="http://schemas.microsoft.com/office/drawing/2014/main" id="{74576F05-372E-8BEB-7B9D-25052A5ACB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80476" y="4479926"/>
            <a:ext cx="3048000" cy="137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213" name="Line 5">
            <a:extLst>
              <a:ext uri="{FF2B5EF4-FFF2-40B4-BE49-F238E27FC236}">
                <a16:creationId xmlns:a16="http://schemas.microsoft.com/office/drawing/2014/main" id="{CEBE118A-1EE4-CB18-FEFB-5713894F1AD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28476" y="4479926"/>
            <a:ext cx="3352800" cy="137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215" name="Line 7">
            <a:extLst>
              <a:ext uri="{FF2B5EF4-FFF2-40B4-BE49-F238E27FC236}">
                <a16:creationId xmlns:a16="http://schemas.microsoft.com/office/drawing/2014/main" id="{6D235831-20A4-6B3F-77AB-CB6B96FDA07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21326" y="7924800"/>
            <a:ext cx="1066800" cy="289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216" name="Line 8">
            <a:extLst>
              <a:ext uri="{FF2B5EF4-FFF2-40B4-BE49-F238E27FC236}">
                <a16:creationId xmlns:a16="http://schemas.microsoft.com/office/drawing/2014/main" id="{17398E0D-EBF9-F129-E10C-168794DB0A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94427" y="5851527"/>
            <a:ext cx="2774950" cy="207327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217" name="Line 9">
            <a:extLst>
              <a:ext uri="{FF2B5EF4-FFF2-40B4-BE49-F238E27FC236}">
                <a16:creationId xmlns:a16="http://schemas.microsoft.com/office/drawing/2014/main" id="{DEC19BFA-F57B-73B0-30B6-D5CA250256E0}"/>
              </a:ext>
            </a:extLst>
          </p:cNvPr>
          <p:cNvSpPr>
            <a:spLocks noChangeShapeType="1"/>
          </p:cNvSpPr>
          <p:nvPr/>
        </p:nvSpPr>
        <p:spPr bwMode="auto">
          <a:xfrm>
            <a:off x="8969377" y="5851527"/>
            <a:ext cx="3321050" cy="192087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218" name="Rectangle 10">
            <a:extLst>
              <a:ext uri="{FF2B5EF4-FFF2-40B4-BE49-F238E27FC236}">
                <a16:creationId xmlns:a16="http://schemas.microsoft.com/office/drawing/2014/main" id="{6CD29C6C-B640-C9D0-BFE6-CEB20ECA2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8950" y="5273676"/>
            <a:ext cx="2124299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n/b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4219" name="Rectangle 11">
            <a:extLst>
              <a:ext uri="{FF2B5EF4-FFF2-40B4-BE49-F238E27FC236}">
                <a16:creationId xmlns:a16="http://schemas.microsoft.com/office/drawing/2014/main" id="{1464A2E1-7BAA-0380-9826-E36E37582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81026" y="5241926"/>
            <a:ext cx="2124299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n/b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4220" name="Rectangle 12">
            <a:extLst>
              <a:ext uri="{FF2B5EF4-FFF2-40B4-BE49-F238E27FC236}">
                <a16:creationId xmlns:a16="http://schemas.microsoft.com/office/drawing/2014/main" id="{76139631-D514-0B67-B07F-DA06FFB4D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7879" y="10210800"/>
            <a:ext cx="1747593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Symbol" pitchFamily="2" charset="2"/>
              </a:rPr>
              <a:t>T</a:t>
            </a:r>
            <a:r>
              <a:rPr lang="en-US" altLang="en-US" sz="3200" i="1" kern="1200">
                <a:solidFill>
                  <a:srgbClr val="009999"/>
                </a:solidFill>
                <a:latin typeface="Symbol" pitchFamily="2" charset="2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(1)</a:t>
            </a:r>
          </a:p>
        </p:txBody>
      </p:sp>
      <p:sp>
        <p:nvSpPr>
          <p:cNvPr id="94221" name="Text Box 13">
            <a:extLst>
              <a:ext uri="{FF2B5EF4-FFF2-40B4-BE49-F238E27FC236}">
                <a16:creationId xmlns:a16="http://schemas.microsoft.com/office/drawing/2014/main" id="{1F5D4045-B4D7-BA4E-DB52-CAB4926296FD}"/>
              </a:ext>
            </a:extLst>
          </p:cNvPr>
          <p:cNvSpPr txBox="1">
            <a:spLocks noChangeArrowheads="1"/>
          </p:cNvSpPr>
          <p:nvPr/>
        </p:nvSpPr>
        <p:spPr bwMode="auto">
          <a:xfrm rot="17366799">
            <a:off x="5353588" y="8738741"/>
            <a:ext cx="1005403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kern="120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94222" name="Text Box 14">
            <a:extLst>
              <a:ext uri="{FF2B5EF4-FFF2-40B4-BE49-F238E27FC236}">
                <a16:creationId xmlns:a16="http://schemas.microsoft.com/office/drawing/2014/main" id="{8F28BC03-1150-7C7C-05A7-63A40140B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1" y="3086100"/>
            <a:ext cx="540404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b="1" i="1" kern="1200">
                <a:solidFill>
                  <a:srgbClr val="CC0000"/>
                </a:solidFill>
                <a:latin typeface="Times New Roman" panose="02020603050405020304" pitchFamily="18" charset="0"/>
              </a:rPr>
              <a:t>Recursion tree:</a:t>
            </a:r>
          </a:p>
        </p:txBody>
      </p:sp>
      <p:sp>
        <p:nvSpPr>
          <p:cNvPr id="94223" name="Text Box 15">
            <a:extLst>
              <a:ext uri="{FF2B5EF4-FFF2-40B4-BE49-F238E27FC236}">
                <a16:creationId xmlns:a16="http://schemas.microsoft.com/office/drawing/2014/main" id="{DCC7D9CD-1DFB-AC39-A6E8-E08012C45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5476" y="5029200"/>
            <a:ext cx="100540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kern="120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94224" name="Line 16">
            <a:extLst>
              <a:ext uri="{FF2B5EF4-FFF2-40B4-BE49-F238E27FC236}">
                <a16:creationId xmlns:a16="http://schemas.microsoft.com/office/drawing/2014/main" id="{503D3E89-55E5-9AE9-6EAD-A5722D9AEE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528426" y="4419600"/>
            <a:ext cx="45720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225" name="Rectangle 17">
            <a:extLst>
              <a:ext uri="{FF2B5EF4-FFF2-40B4-BE49-F238E27FC236}">
                <a16:creationId xmlns:a16="http://schemas.microsoft.com/office/drawing/2014/main" id="{C8362E58-6552-7C9B-C643-C2E33A001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83738" y="3717926"/>
            <a:ext cx="1486304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  <a:endParaRPr lang="en-US" altLang="en-US" sz="6400" kern="1200" baseline="30000">
              <a:solidFill>
                <a:srgbClr val="0099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226" name="Arc 18">
            <a:extLst>
              <a:ext uri="{FF2B5EF4-FFF2-40B4-BE49-F238E27FC236}">
                <a16:creationId xmlns:a16="http://schemas.microsoft.com/office/drawing/2014/main" id="{53B07E29-EF04-EA2D-970D-C545EC82E8A9}"/>
              </a:ext>
            </a:extLst>
          </p:cNvPr>
          <p:cNvSpPr>
            <a:spLocks/>
          </p:cNvSpPr>
          <p:nvPr/>
        </p:nvSpPr>
        <p:spPr bwMode="auto">
          <a:xfrm flipV="1">
            <a:off x="10979150" y="4724400"/>
            <a:ext cx="2378076" cy="457200"/>
          </a:xfrm>
          <a:custGeom>
            <a:avLst/>
            <a:gdLst>
              <a:gd name="G0" fmla="+- 18512 0 0"/>
              <a:gd name="G1" fmla="+- 21600 0 0"/>
              <a:gd name="G2" fmla="+- 21600 0 0"/>
              <a:gd name="T0" fmla="*/ 0 w 37941"/>
              <a:gd name="T1" fmla="*/ 10470 h 21600"/>
              <a:gd name="T2" fmla="*/ 37941 w 37941"/>
              <a:gd name="T3" fmla="*/ 12163 h 21600"/>
              <a:gd name="T4" fmla="*/ 18512 w 37941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941" h="21600" fill="none" extrusionOk="0">
                <a:moveTo>
                  <a:pt x="0" y="10470"/>
                </a:moveTo>
                <a:cubicBezTo>
                  <a:pt x="3906" y="3973"/>
                  <a:pt x="10931" y="0"/>
                  <a:pt x="18512" y="0"/>
                </a:cubicBezTo>
                <a:cubicBezTo>
                  <a:pt x="26782" y="0"/>
                  <a:pt x="34327" y="4723"/>
                  <a:pt x="37941" y="12162"/>
                </a:cubicBezTo>
              </a:path>
              <a:path w="37941" h="21600" stroke="0" extrusionOk="0">
                <a:moveTo>
                  <a:pt x="0" y="10470"/>
                </a:moveTo>
                <a:cubicBezTo>
                  <a:pt x="3906" y="3973"/>
                  <a:pt x="10931" y="0"/>
                  <a:pt x="18512" y="0"/>
                </a:cubicBezTo>
                <a:cubicBezTo>
                  <a:pt x="26782" y="0"/>
                  <a:pt x="34327" y="4723"/>
                  <a:pt x="37941" y="12162"/>
                </a:cubicBezTo>
                <a:lnTo>
                  <a:pt x="18512" y="21600"/>
                </a:ln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227" name="Text Box 19">
            <a:extLst>
              <a:ext uri="{FF2B5EF4-FFF2-40B4-BE49-F238E27FC236}">
                <a16:creationId xmlns:a16="http://schemas.microsoft.com/office/drawing/2014/main" id="{58908FED-F27B-6DF9-A552-C73BEEF48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47060" y="4114800"/>
            <a:ext cx="59503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94228" name="Rectangle 20">
            <a:extLst>
              <a:ext uri="{FF2B5EF4-FFF2-40B4-BE49-F238E27FC236}">
                <a16:creationId xmlns:a16="http://schemas.microsoft.com/office/drawing/2014/main" id="{B0FEC6DA-BFCE-57CF-27C5-0112AFBA4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6351" y="7191376"/>
            <a:ext cx="2398413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n/b</a:t>
            </a:r>
            <a:r>
              <a:rPr lang="en-US" altLang="en-US" sz="6400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4229" name="Rectangle 21">
            <a:extLst>
              <a:ext uri="{FF2B5EF4-FFF2-40B4-BE49-F238E27FC236}">
                <a16:creationId xmlns:a16="http://schemas.microsoft.com/office/drawing/2014/main" id="{44A3FD2B-556D-78E0-8DA1-F56C9B4FF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421" y="7223126"/>
            <a:ext cx="2398413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n/b</a:t>
            </a:r>
            <a:r>
              <a:rPr lang="en-US" altLang="en-US" sz="6400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4230" name="Rectangle 22">
            <a:extLst>
              <a:ext uri="{FF2B5EF4-FFF2-40B4-BE49-F238E27FC236}">
                <a16:creationId xmlns:a16="http://schemas.microsoft.com/office/drawing/2014/main" id="{266F8D0C-8E9B-BED2-6D94-10C1B661B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13495" y="7191376"/>
            <a:ext cx="2398413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n/b</a:t>
            </a:r>
            <a:r>
              <a:rPr lang="en-US" altLang="en-US" sz="6400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4231" name="Text Box 23">
            <a:extLst>
              <a:ext uri="{FF2B5EF4-FFF2-40B4-BE49-F238E27FC236}">
                <a16:creationId xmlns:a16="http://schemas.microsoft.com/office/drawing/2014/main" id="{6086256D-B1CC-5033-6708-2372196D0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05000" y="6978650"/>
            <a:ext cx="100540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kern="120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94232" name="Arc 24">
            <a:extLst>
              <a:ext uri="{FF2B5EF4-FFF2-40B4-BE49-F238E27FC236}">
                <a16:creationId xmlns:a16="http://schemas.microsoft.com/office/drawing/2014/main" id="{65DF91BB-FDFC-12D2-311A-0E798EF4B970}"/>
              </a:ext>
            </a:extLst>
          </p:cNvPr>
          <p:cNvSpPr>
            <a:spLocks/>
          </p:cNvSpPr>
          <p:nvPr/>
        </p:nvSpPr>
        <p:spPr bwMode="auto">
          <a:xfrm flipV="1">
            <a:off x="8023226" y="6400800"/>
            <a:ext cx="2743200" cy="457200"/>
          </a:xfrm>
          <a:custGeom>
            <a:avLst/>
            <a:gdLst>
              <a:gd name="G0" fmla="+- 18512 0 0"/>
              <a:gd name="G1" fmla="+- 21600 0 0"/>
              <a:gd name="G2" fmla="+- 21600 0 0"/>
              <a:gd name="T0" fmla="*/ 0 w 38026"/>
              <a:gd name="T1" fmla="*/ 10470 h 21600"/>
              <a:gd name="T2" fmla="*/ 38026 w 38026"/>
              <a:gd name="T3" fmla="*/ 12339 h 21600"/>
              <a:gd name="T4" fmla="*/ 18512 w 3802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026" h="21600" fill="none" extrusionOk="0">
                <a:moveTo>
                  <a:pt x="0" y="10470"/>
                </a:moveTo>
                <a:cubicBezTo>
                  <a:pt x="3906" y="3973"/>
                  <a:pt x="10931" y="0"/>
                  <a:pt x="18512" y="0"/>
                </a:cubicBezTo>
                <a:cubicBezTo>
                  <a:pt x="26853" y="0"/>
                  <a:pt x="34449" y="4803"/>
                  <a:pt x="38025" y="12339"/>
                </a:cubicBezTo>
              </a:path>
              <a:path w="38026" h="21600" stroke="0" extrusionOk="0">
                <a:moveTo>
                  <a:pt x="0" y="10470"/>
                </a:moveTo>
                <a:cubicBezTo>
                  <a:pt x="3906" y="3973"/>
                  <a:pt x="10931" y="0"/>
                  <a:pt x="18512" y="0"/>
                </a:cubicBezTo>
                <a:cubicBezTo>
                  <a:pt x="26853" y="0"/>
                  <a:pt x="34449" y="4803"/>
                  <a:pt x="38025" y="12339"/>
                </a:cubicBezTo>
                <a:lnTo>
                  <a:pt x="18512" y="21600"/>
                </a:ln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233" name="Text Box 25">
            <a:extLst>
              <a:ext uri="{FF2B5EF4-FFF2-40B4-BE49-F238E27FC236}">
                <a16:creationId xmlns:a16="http://schemas.microsoft.com/office/drawing/2014/main" id="{0603857A-B57D-B3C8-B1A1-01CCA6C8F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56260" y="6003926"/>
            <a:ext cx="59503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94234" name="Line 26">
            <a:extLst>
              <a:ext uri="{FF2B5EF4-FFF2-40B4-BE49-F238E27FC236}">
                <a16:creationId xmlns:a16="http://schemas.microsoft.com/office/drawing/2014/main" id="{286D5E37-29B5-676C-8384-720F49B2E8CE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0400" y="4114800"/>
            <a:ext cx="0" cy="7162800"/>
          </a:xfrm>
          <a:prstGeom prst="line">
            <a:avLst/>
          </a:prstGeom>
          <a:noFill/>
          <a:ln w="34925">
            <a:solidFill>
              <a:schemeClr val="accent2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235" name="Text Box 27">
            <a:extLst>
              <a:ext uri="{FF2B5EF4-FFF2-40B4-BE49-F238E27FC236}">
                <a16:creationId xmlns:a16="http://schemas.microsoft.com/office/drawing/2014/main" id="{FA5105D9-2E10-BAD5-047B-CD836B393F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8650" y="6400801"/>
            <a:ext cx="2448106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48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h</a:t>
            </a:r>
            <a:r>
              <a:rPr lang="en-US" altLang="en-US" sz="4800" kern="1200">
                <a:solidFill>
                  <a:srgbClr val="009999"/>
                </a:solidFill>
                <a:latin typeface="Times New Roman" panose="02020603050405020304" pitchFamily="18" charset="0"/>
              </a:rPr>
              <a:t> = log</a:t>
            </a:r>
            <a:r>
              <a:rPr lang="en-US" altLang="en-US" sz="4800" i="1" kern="1200" baseline="-25000">
                <a:solidFill>
                  <a:srgbClr val="009999"/>
                </a:solidFill>
                <a:latin typeface="Times New Roman" panose="02020603050405020304" pitchFamily="18" charset="0"/>
              </a:rPr>
              <a:t>b</a:t>
            </a:r>
            <a:r>
              <a:rPr lang="en-US" altLang="en-US" sz="48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94236" name="Line 28">
            <a:extLst>
              <a:ext uri="{FF2B5EF4-FFF2-40B4-BE49-F238E27FC236}">
                <a16:creationId xmlns:a16="http://schemas.microsoft.com/office/drawing/2014/main" id="{48FC75AE-2769-C7A3-B784-B6ED348908C0}"/>
              </a:ext>
            </a:extLst>
          </p:cNvPr>
          <p:cNvSpPr>
            <a:spLocks noChangeShapeType="1"/>
          </p:cNvSpPr>
          <p:nvPr/>
        </p:nvSpPr>
        <p:spPr bwMode="auto">
          <a:xfrm>
            <a:off x="12649200" y="4267200"/>
            <a:ext cx="53340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237" name="Rectangle 29">
            <a:extLst>
              <a:ext uri="{FF2B5EF4-FFF2-40B4-BE49-F238E27FC236}">
                <a16:creationId xmlns:a16="http://schemas.microsoft.com/office/drawing/2014/main" id="{E864BBC5-CCED-A27C-5FAC-DED6FE4D9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10038" y="3657600"/>
            <a:ext cx="1486304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  <a:endParaRPr lang="en-US" altLang="en-US" sz="6400" kern="1200" baseline="30000">
              <a:solidFill>
                <a:srgbClr val="0099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238" name="Rectangle 30">
            <a:extLst>
              <a:ext uri="{FF2B5EF4-FFF2-40B4-BE49-F238E27FC236}">
                <a16:creationId xmlns:a16="http://schemas.microsoft.com/office/drawing/2014/main" id="{11BD7669-EA95-BF98-84F4-3A2A3BCF6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6560" y="5181600"/>
            <a:ext cx="2650084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n/b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4239" name="Rectangle 31">
            <a:extLst>
              <a:ext uri="{FF2B5EF4-FFF2-40B4-BE49-F238E27FC236}">
                <a16:creationId xmlns:a16="http://schemas.microsoft.com/office/drawing/2014/main" id="{C2A145CD-4BA5-82E6-FF3F-B0CE40C48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2446" y="7070726"/>
            <a:ext cx="3198311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sz="6400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n/b</a:t>
            </a:r>
            <a:r>
              <a:rPr lang="en-US" altLang="en-US" sz="6400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4240" name="Line 32">
            <a:extLst>
              <a:ext uri="{FF2B5EF4-FFF2-40B4-BE49-F238E27FC236}">
                <a16:creationId xmlns:a16="http://schemas.microsoft.com/office/drawing/2014/main" id="{5D0F46EF-0971-69B6-56D8-6CFF26E1622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06800" y="5791200"/>
            <a:ext cx="15240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241" name="Line 33">
            <a:extLst>
              <a:ext uri="{FF2B5EF4-FFF2-40B4-BE49-F238E27FC236}">
                <a16:creationId xmlns:a16="http://schemas.microsoft.com/office/drawing/2014/main" id="{AAAF48F7-8FF7-02A2-EE67-1EFA5EE07F7A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20800" y="7772400"/>
            <a:ext cx="35052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242" name="Text Box 34">
            <a:extLst>
              <a:ext uri="{FF2B5EF4-FFF2-40B4-BE49-F238E27FC236}">
                <a16:creationId xmlns:a16="http://schemas.microsoft.com/office/drawing/2014/main" id="{64FD1C2B-D05B-96CA-452C-0EBFCC78A122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8364738" y="8319641"/>
            <a:ext cx="100540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kern="1200">
                <a:solidFill>
                  <a:srgbClr val="008080"/>
                </a:solidFill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94243" name="Rectangle 35">
            <a:extLst>
              <a:ext uri="{FF2B5EF4-FFF2-40B4-BE49-F238E27FC236}">
                <a16:creationId xmlns:a16="http://schemas.microsoft.com/office/drawing/2014/main" id="{C09BE0A7-979D-C4BC-3A60-22F413618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3126" y="9585326"/>
            <a:ext cx="340670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log</a:t>
            </a:r>
            <a:r>
              <a:rPr lang="en-US" altLang="en-US" sz="6400" i="1" kern="1200" baseline="16000">
                <a:solidFill>
                  <a:srgbClr val="009999"/>
                </a:solidFill>
                <a:latin typeface="Times New Roman" panose="02020603050405020304" pitchFamily="18" charset="0"/>
              </a:rPr>
              <a:t>b</a:t>
            </a:r>
            <a:r>
              <a:rPr lang="en-US" altLang="en-US" sz="6400" i="1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sz="6400" i="1" kern="1200">
                <a:solidFill>
                  <a:srgbClr val="009999"/>
                </a:solidFill>
                <a:latin typeface="Symbol" pitchFamily="2" charset="2"/>
              </a:rPr>
              <a:t>T</a:t>
            </a:r>
            <a:r>
              <a:rPr lang="en-US" altLang="en-US" sz="3200" i="1" kern="1200">
                <a:solidFill>
                  <a:srgbClr val="009999"/>
                </a:solidFill>
                <a:latin typeface="Symbol" pitchFamily="2" charset="2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(1)</a:t>
            </a:r>
          </a:p>
        </p:txBody>
      </p:sp>
      <p:sp>
        <p:nvSpPr>
          <p:cNvPr id="94244" name="AutoShape 36">
            <a:extLst>
              <a:ext uri="{FF2B5EF4-FFF2-40B4-BE49-F238E27FC236}">
                <a16:creationId xmlns:a16="http://schemas.microsoft.com/office/drawing/2014/main" id="{F77B89B5-6747-4D41-D5A6-D16E300DA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700" y="8837487"/>
            <a:ext cx="8648700" cy="343242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0" tIns="0" rIns="0" bIns="0" anchor="ctr">
            <a:spAutoFit/>
          </a:bodyPr>
          <a:lstStyle/>
          <a:p>
            <a:pPr algn="l" defTabSz="1828800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5600" b="1" kern="120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en-US" sz="4800" b="1" kern="1200">
                <a:solidFill>
                  <a:srgbClr val="000000"/>
                </a:solidFill>
                <a:latin typeface="Times New Roman" panose="02020603050405020304" pitchFamily="18" charset="0"/>
              </a:rPr>
              <a:t>ASE</a:t>
            </a:r>
            <a:r>
              <a:rPr lang="en-US" altLang="en-US" sz="5600" b="1" kern="1200">
                <a:solidFill>
                  <a:srgbClr val="000000"/>
                </a:solidFill>
                <a:latin typeface="Times New Roman" panose="02020603050405020304" pitchFamily="18" charset="0"/>
              </a:rPr>
              <a:t> 2</a:t>
            </a:r>
            <a:r>
              <a:rPr lang="en-US" altLang="en-US" sz="5600" kern="1200">
                <a:solidFill>
                  <a:srgbClr val="000000"/>
                </a:solidFill>
                <a:latin typeface="Times New Roman" panose="02020603050405020304" pitchFamily="18" charset="0"/>
              </a:rPr>
              <a:t>: (</a:t>
            </a:r>
            <a:r>
              <a:rPr lang="en-US" altLang="en-US" sz="5600" i="1" kern="1200">
                <a:solidFill>
                  <a:srgbClr val="008080"/>
                </a:solidFill>
                <a:latin typeface="Times New Roman" panose="02020603050405020304" pitchFamily="18" charset="0"/>
              </a:rPr>
              <a:t>k</a:t>
            </a:r>
            <a:r>
              <a:rPr lang="en-US" altLang="en-US" sz="5600" kern="1200">
                <a:solidFill>
                  <a:srgbClr val="008080"/>
                </a:solidFill>
                <a:latin typeface="Times New Roman" panose="02020603050405020304" pitchFamily="18" charset="0"/>
              </a:rPr>
              <a:t> = 0</a:t>
            </a:r>
            <a:r>
              <a:rPr lang="en-US" altLang="en-US" sz="5600" kern="1200">
                <a:solidFill>
                  <a:srgbClr val="000000"/>
                </a:solidFill>
                <a:latin typeface="Times New Roman" panose="02020603050405020304" pitchFamily="18" charset="0"/>
              </a:rPr>
              <a:t>) The weight is approximately the same on each of the </a:t>
            </a:r>
            <a:r>
              <a:rPr lang="en-US" altLang="en-US" sz="5600" kern="1200">
                <a:solidFill>
                  <a:srgbClr val="008080"/>
                </a:solidFill>
                <a:latin typeface="Times New Roman" panose="02020603050405020304" pitchFamily="18" charset="0"/>
              </a:rPr>
              <a:t>log</a:t>
            </a:r>
            <a:r>
              <a:rPr lang="en-US" altLang="en-US" sz="5600" i="1" kern="1200" baseline="-25000">
                <a:solidFill>
                  <a:srgbClr val="008080"/>
                </a:solidFill>
                <a:latin typeface="Times New Roman" panose="02020603050405020304" pitchFamily="18" charset="0"/>
              </a:rPr>
              <a:t>b</a:t>
            </a:r>
            <a:r>
              <a:rPr lang="en-US" altLang="en-US" sz="5600" i="1" kern="1200">
                <a:solidFill>
                  <a:srgbClr val="008080"/>
                </a:solidFill>
                <a:latin typeface="Times New Roman" panose="02020603050405020304" pitchFamily="18" charset="0"/>
              </a:rPr>
              <a:t>n </a:t>
            </a:r>
            <a:r>
              <a:rPr lang="en-US" altLang="en-US" sz="5600" kern="1200">
                <a:solidFill>
                  <a:srgbClr val="000000"/>
                </a:solidFill>
                <a:latin typeface="Times New Roman" panose="02020603050405020304" pitchFamily="18" charset="0"/>
              </a:rPr>
              <a:t>levels.</a:t>
            </a:r>
          </a:p>
        </p:txBody>
      </p:sp>
      <p:sp>
        <p:nvSpPr>
          <p:cNvPr id="94245" name="Line 37">
            <a:extLst>
              <a:ext uri="{FF2B5EF4-FFF2-40B4-BE49-F238E27FC236}">
                <a16:creationId xmlns:a16="http://schemas.microsoft.com/office/drawing/2014/main" id="{52EFBBCD-6691-A4F9-27FA-015DBB1C48A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73600" y="10972800"/>
            <a:ext cx="35052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246" name="Rectangle 38">
            <a:extLst>
              <a:ext uri="{FF2B5EF4-FFF2-40B4-BE49-F238E27FC236}">
                <a16:creationId xmlns:a16="http://schemas.microsoft.com/office/drawing/2014/main" id="{4CDD45E4-CE28-6862-B115-8AD5C4514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10414" y="11277600"/>
            <a:ext cx="416492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kern="1200">
                <a:solidFill>
                  <a:srgbClr val="009999"/>
                </a:solidFill>
                <a:latin typeface="Symbol" pitchFamily="2" charset="2"/>
              </a:rPr>
              <a:t>Q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log</a:t>
            </a:r>
            <a:r>
              <a:rPr lang="en-US" altLang="en-US" sz="6400" i="1" kern="1200" baseline="16000">
                <a:solidFill>
                  <a:srgbClr val="009999"/>
                </a:solidFill>
                <a:latin typeface="Times New Roman" panose="02020603050405020304" pitchFamily="18" charset="0"/>
              </a:rPr>
              <a:t>b</a:t>
            </a:r>
            <a:r>
              <a:rPr lang="en-US" altLang="en-US" sz="6400" i="1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lg</a:t>
            </a:r>
            <a:r>
              <a:rPr lang="en-US" altLang="en-US" sz="3600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  <a:endParaRPr lang="en-US" altLang="en-US" sz="6400" i="1" kern="1200">
              <a:solidFill>
                <a:srgbClr val="0099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7A37D07-7B4B-22C8-CF48-B4AE560E449B}"/>
              </a:ext>
            </a:extLst>
          </p:cNvPr>
          <p:cNvSpPr txBox="1">
            <a:spLocks/>
          </p:cNvSpPr>
          <p:nvPr/>
        </p:nvSpPr>
        <p:spPr bwMode="auto">
          <a:xfrm>
            <a:off x="2167377" y="1871164"/>
            <a:ext cx="14715569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0" lang="en-US" sz="3800" b="1" i="0" u="none" strike="noStrike" kern="1200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9144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18288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27432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6576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defTabSz="914400" hangingPunct="1"/>
            <a:r>
              <a:rPr lang="en-ID" dirty="0"/>
              <a:t>The Master Method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C268312-2E40-0896-C4E7-6A64E5325222}"/>
              </a:ext>
            </a:extLst>
          </p:cNvPr>
          <p:cNvSpPr txBox="1">
            <a:spLocks/>
          </p:cNvSpPr>
          <p:nvPr/>
        </p:nvSpPr>
        <p:spPr bwMode="auto">
          <a:xfrm>
            <a:off x="2167377" y="2419728"/>
            <a:ext cx="9768875" cy="803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0" marR="0" indent="457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l"/>
            <a:r>
              <a:rPr lang="en-US" altLang="en-US" dirty="0">
                <a:solidFill>
                  <a:schemeClr val="tx2"/>
                </a:solidFill>
              </a:rPr>
              <a:t>Three common cases: case 2</a:t>
            </a:r>
            <a:endParaRPr lang="en-ID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42A7DB-1F28-EBC0-C1FE-6740987B4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CEC573F0-9912-0232-9099-F1312BCE10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kern="1200">
                <a:solidFill>
                  <a:srgbClr val="000000"/>
                </a:solidFill>
                <a:latin typeface="Times New Roman" panose="02020603050405020304" pitchFamily="18" charset="0"/>
              </a:rPr>
              <a:t>L2.</a:t>
            </a:r>
            <a:fld id="{8FA38E51-7757-2445-A3D9-BF6A4C1288FE}" type="slidenum">
              <a:rPr lang="en-US" altLang="en-US" kern="1200">
                <a:solidFill>
                  <a:srgbClr val="000000"/>
                </a:solidFill>
                <a:latin typeface="Times New Roman" panose="02020603050405020304" pitchFamily="18" charset="0"/>
              </a:rPr>
              <a:pPr defTabSz="1828800" fontAlgn="base" hangingPunct="1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altLang="en-US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7043" name="Text Box 3">
            <a:extLst>
              <a:ext uri="{FF2B5EF4-FFF2-40B4-BE49-F238E27FC236}">
                <a16:creationId xmlns:a16="http://schemas.microsoft.com/office/drawing/2014/main" id="{2844C33C-5B87-5B6D-6D5D-AA7B589004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0651" y="3086100"/>
            <a:ext cx="845616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kern="1200">
                <a:solidFill>
                  <a:srgbClr val="000000"/>
                </a:solidFill>
                <a:latin typeface="Times New Roman" panose="02020603050405020304" pitchFamily="18" charset="0"/>
              </a:rPr>
              <a:t>Compare 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  <a:r>
              <a:rPr lang="en-US" altLang="en-US" sz="6400" kern="1200">
                <a:solidFill>
                  <a:srgbClr val="000000"/>
                </a:solidFill>
                <a:latin typeface="Times New Roman" panose="02020603050405020304" pitchFamily="18" charset="0"/>
              </a:rPr>
              <a:t> with 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log</a:t>
            </a:r>
            <a:r>
              <a:rPr lang="en-US" altLang="en-US" sz="6400" i="1" kern="1200" baseline="16000">
                <a:solidFill>
                  <a:srgbClr val="009999"/>
                </a:solidFill>
                <a:latin typeface="Times New Roman" panose="02020603050405020304" pitchFamily="18" charset="0"/>
              </a:rPr>
              <a:t>b</a:t>
            </a:r>
            <a:r>
              <a:rPr lang="en-US" altLang="en-US" sz="6400" i="1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sz="6400" kern="120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87044" name="Text Box 4">
            <a:extLst>
              <a:ext uri="{FF2B5EF4-FFF2-40B4-BE49-F238E27FC236}">
                <a16:creationId xmlns:a16="http://schemas.microsoft.com/office/drawing/2014/main" id="{B309D8C5-9755-88A0-C8D3-55E843AD3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127" y="4502150"/>
            <a:ext cx="16551274" cy="629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42875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00025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57175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02895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48615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94335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40055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914400" indent="-914400" algn="l" defTabSz="1828800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CC0000"/>
              </a:buClr>
              <a:buFontTx/>
              <a:buAutoNum type="arabicPeriod" startAt="3"/>
            </a:pPr>
            <a:r>
              <a:rPr lang="en-US" altLang="en-US" sz="6400" kern="1200">
                <a:solidFill>
                  <a:srgbClr val="009999"/>
                </a:solidFill>
              </a:rPr>
              <a:t> </a:t>
            </a:r>
            <a:r>
              <a:rPr lang="en-US" altLang="en-US" sz="6400" i="1" kern="1200">
                <a:solidFill>
                  <a:srgbClr val="009999"/>
                </a:solidFill>
              </a:rPr>
              <a:t>f</a:t>
            </a:r>
            <a:r>
              <a:rPr lang="en-US" altLang="en-US" sz="3600" kern="1200">
                <a:solidFill>
                  <a:srgbClr val="009999"/>
                </a:solidFill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) = </a:t>
            </a:r>
            <a:r>
              <a:rPr lang="en-US" altLang="en-US" sz="6400" kern="1200">
                <a:solidFill>
                  <a:srgbClr val="009999"/>
                </a:solidFill>
                <a:latin typeface="Symbol" pitchFamily="2" charset="2"/>
              </a:rPr>
              <a:t>W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log</a:t>
            </a:r>
            <a:r>
              <a:rPr lang="en-US" altLang="en-US" sz="6400" i="1" kern="1200" baseline="16000">
                <a:solidFill>
                  <a:srgbClr val="009999"/>
                </a:solidFill>
              </a:rPr>
              <a:t>b</a:t>
            </a:r>
            <a:r>
              <a:rPr lang="en-US" altLang="en-US" sz="6400" i="1" kern="1200" baseline="30000">
                <a:solidFill>
                  <a:srgbClr val="009999"/>
                </a:solidFill>
              </a:rPr>
              <a:t>a 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+ </a:t>
            </a:r>
            <a:r>
              <a:rPr lang="en-US" altLang="en-US" sz="6400" kern="1200" baseline="30000">
                <a:solidFill>
                  <a:srgbClr val="009999"/>
                </a:solidFill>
                <a:latin typeface="Symbol" pitchFamily="2" charset="2"/>
              </a:rPr>
              <a:t>e</a:t>
            </a:r>
            <a:r>
              <a:rPr lang="en-US" altLang="en-US" sz="6400" kern="1200">
                <a:solidFill>
                  <a:srgbClr val="009999"/>
                </a:solidFill>
              </a:rPr>
              <a:t>)</a:t>
            </a:r>
            <a:r>
              <a:rPr lang="en-US" altLang="en-US" sz="6400" kern="1200">
                <a:solidFill>
                  <a:srgbClr val="000000"/>
                </a:solidFill>
              </a:rPr>
              <a:t> for some constant </a:t>
            </a:r>
            <a:r>
              <a:rPr lang="en-US" altLang="en-US" sz="6400" kern="1200">
                <a:solidFill>
                  <a:srgbClr val="009999"/>
                </a:solidFill>
                <a:latin typeface="Symbol" pitchFamily="2" charset="2"/>
              </a:rPr>
              <a:t>e</a:t>
            </a:r>
            <a:r>
              <a:rPr lang="en-US" altLang="en-US" sz="6400" kern="1200">
                <a:solidFill>
                  <a:srgbClr val="009999"/>
                </a:solidFill>
              </a:rPr>
              <a:t> &gt; 0</a:t>
            </a:r>
            <a:r>
              <a:rPr lang="en-US" altLang="en-US" sz="6400" kern="1200">
                <a:solidFill>
                  <a:srgbClr val="000000"/>
                </a:solidFill>
              </a:rPr>
              <a:t>.</a:t>
            </a:r>
          </a:p>
          <a:p>
            <a:pPr marL="1371600" lvl="1" indent="-457200" algn="l" defTabSz="1828800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CC0000"/>
              </a:buClr>
              <a:buFontTx/>
              <a:buChar char="•"/>
            </a:pPr>
            <a:r>
              <a:rPr lang="en-US" altLang="en-US" sz="6400" i="1" kern="1200">
                <a:solidFill>
                  <a:srgbClr val="009999"/>
                </a:solidFill>
              </a:rPr>
              <a:t>f</a:t>
            </a:r>
            <a:r>
              <a:rPr lang="en-US" altLang="en-US" sz="3600" kern="1200">
                <a:solidFill>
                  <a:srgbClr val="009999"/>
                </a:solidFill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) </a:t>
            </a:r>
            <a:r>
              <a:rPr lang="en-US" altLang="en-US" sz="6400" kern="1200">
                <a:solidFill>
                  <a:srgbClr val="000000"/>
                </a:solidFill>
              </a:rPr>
              <a:t>grows polynomially faster than 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log</a:t>
            </a:r>
            <a:r>
              <a:rPr lang="en-US" altLang="en-US" sz="6400" i="1" kern="1200" baseline="16000">
                <a:solidFill>
                  <a:srgbClr val="009999"/>
                </a:solidFill>
              </a:rPr>
              <a:t>b</a:t>
            </a:r>
            <a:r>
              <a:rPr lang="en-US" altLang="en-US" sz="6400" i="1" kern="1200" baseline="30000">
                <a:solidFill>
                  <a:srgbClr val="009999"/>
                </a:solidFill>
              </a:rPr>
              <a:t>a</a:t>
            </a:r>
            <a:r>
              <a:rPr lang="en-US" altLang="en-US" sz="6400" kern="1200">
                <a:solidFill>
                  <a:srgbClr val="000000"/>
                </a:solidFill>
              </a:rPr>
              <a:t> (by an 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  <a:latin typeface="Symbol" pitchFamily="2" charset="2"/>
              </a:rPr>
              <a:t>e</a:t>
            </a:r>
            <a:r>
              <a:rPr lang="en-US" altLang="en-US" sz="6400" kern="1200">
                <a:solidFill>
                  <a:srgbClr val="000000"/>
                </a:solidFill>
              </a:rPr>
              <a:t> factor),</a:t>
            </a:r>
          </a:p>
          <a:p>
            <a:pPr marL="914400" indent="-914400" algn="l" defTabSz="1828800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CC0000"/>
              </a:buClr>
            </a:pPr>
            <a:r>
              <a:rPr lang="en-US" altLang="en-US" sz="6400" b="1" i="1" kern="1200">
                <a:solidFill>
                  <a:srgbClr val="000000"/>
                </a:solidFill>
              </a:rPr>
              <a:t>	and</a:t>
            </a:r>
            <a:r>
              <a:rPr lang="en-US" altLang="en-US" sz="4800" i="1" kern="1200">
                <a:solidFill>
                  <a:srgbClr val="000000"/>
                </a:solidFill>
              </a:rPr>
              <a:t> </a:t>
            </a:r>
            <a:r>
              <a:rPr lang="en-US" altLang="en-US" sz="3600" i="1" kern="1200">
                <a:solidFill>
                  <a:srgbClr val="000000"/>
                </a:solidFill>
              </a:rPr>
              <a:t> </a:t>
            </a:r>
            <a:r>
              <a:rPr lang="en-US" altLang="en-US" sz="6400" i="1" kern="1200">
                <a:solidFill>
                  <a:srgbClr val="009999"/>
                </a:solidFill>
              </a:rPr>
              <a:t>f</a:t>
            </a:r>
            <a:r>
              <a:rPr lang="en-US" altLang="en-US" sz="3600" kern="1200">
                <a:solidFill>
                  <a:srgbClr val="009999"/>
                </a:solidFill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) </a:t>
            </a:r>
            <a:r>
              <a:rPr lang="en-US" altLang="en-US" sz="6400" kern="1200">
                <a:solidFill>
                  <a:srgbClr val="000000"/>
                </a:solidFill>
              </a:rPr>
              <a:t>satisfies the </a:t>
            </a:r>
            <a:r>
              <a:rPr lang="en-US" altLang="en-US" sz="6400" b="1" i="1" kern="1200">
                <a:solidFill>
                  <a:srgbClr val="CC0000"/>
                </a:solidFill>
              </a:rPr>
              <a:t>regularity condition</a:t>
            </a:r>
            <a:r>
              <a:rPr lang="en-US" altLang="en-US" sz="6400" kern="1200">
                <a:solidFill>
                  <a:srgbClr val="009999"/>
                </a:solidFill>
              </a:rPr>
              <a:t> </a:t>
            </a:r>
            <a:r>
              <a:rPr lang="en-US" altLang="en-US" sz="6400" kern="1200">
                <a:solidFill>
                  <a:srgbClr val="000000"/>
                </a:solidFill>
              </a:rPr>
              <a:t>that </a:t>
            </a:r>
            <a:r>
              <a:rPr lang="en-US" altLang="en-US" sz="6400" i="1" kern="1200">
                <a:solidFill>
                  <a:srgbClr val="009999"/>
                </a:solidFill>
              </a:rPr>
              <a:t>a</a:t>
            </a:r>
            <a:r>
              <a:rPr lang="en-US" altLang="en-US" sz="3600" i="1" kern="1200">
                <a:solidFill>
                  <a:srgbClr val="009999"/>
                </a:solidFill>
              </a:rPr>
              <a:t> </a:t>
            </a:r>
            <a:r>
              <a:rPr lang="en-US" altLang="en-US" sz="6400" i="1" kern="1200">
                <a:solidFill>
                  <a:srgbClr val="009999"/>
                </a:solidFill>
              </a:rPr>
              <a:t>f</a:t>
            </a:r>
            <a:r>
              <a:rPr lang="en-US" altLang="en-US" sz="3600" kern="1200">
                <a:solidFill>
                  <a:srgbClr val="009999"/>
                </a:solidFill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n/b</a:t>
            </a:r>
            <a:r>
              <a:rPr lang="en-US" altLang="en-US" sz="6400" kern="1200">
                <a:solidFill>
                  <a:srgbClr val="009999"/>
                </a:solidFill>
              </a:rPr>
              <a:t>) </a:t>
            </a:r>
            <a:r>
              <a:rPr lang="en-US" altLang="en-US" sz="6400" kern="1200">
                <a:solidFill>
                  <a:srgbClr val="009999"/>
                </a:solidFill>
                <a:latin typeface="Symbol" pitchFamily="2" charset="2"/>
              </a:rPr>
              <a:t>£</a:t>
            </a:r>
            <a:r>
              <a:rPr lang="en-US" altLang="en-US" sz="6400" kern="1200">
                <a:solidFill>
                  <a:srgbClr val="009999"/>
                </a:solidFill>
              </a:rPr>
              <a:t> </a:t>
            </a:r>
            <a:r>
              <a:rPr lang="en-US" altLang="en-US" sz="6400" i="1" kern="1200">
                <a:solidFill>
                  <a:srgbClr val="009999"/>
                </a:solidFill>
              </a:rPr>
              <a:t>c</a:t>
            </a:r>
            <a:r>
              <a:rPr lang="en-US" altLang="en-US" sz="4000" kern="1200">
                <a:solidFill>
                  <a:srgbClr val="009999"/>
                </a:solidFill>
              </a:rPr>
              <a:t> </a:t>
            </a:r>
            <a:r>
              <a:rPr lang="en-US" altLang="en-US" sz="6400" i="1" kern="1200">
                <a:solidFill>
                  <a:srgbClr val="009999"/>
                </a:solidFill>
              </a:rPr>
              <a:t>f</a:t>
            </a:r>
            <a:r>
              <a:rPr lang="en-US" altLang="en-US" sz="3600" kern="1200">
                <a:solidFill>
                  <a:srgbClr val="009999"/>
                </a:solidFill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) </a:t>
            </a:r>
            <a:r>
              <a:rPr lang="en-US" altLang="en-US" sz="6400" kern="1200">
                <a:solidFill>
                  <a:srgbClr val="000000"/>
                </a:solidFill>
              </a:rPr>
              <a:t>for some constant </a:t>
            </a:r>
            <a:r>
              <a:rPr lang="en-US" altLang="en-US" sz="6400" i="1" kern="1200">
                <a:solidFill>
                  <a:srgbClr val="009999"/>
                </a:solidFill>
              </a:rPr>
              <a:t>c</a:t>
            </a:r>
            <a:r>
              <a:rPr lang="en-US" altLang="en-US" sz="6400" kern="1200">
                <a:solidFill>
                  <a:srgbClr val="000000"/>
                </a:solidFill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</a:rPr>
              <a:t>&lt; 1</a:t>
            </a:r>
            <a:r>
              <a:rPr lang="en-US" altLang="en-US" sz="6400" kern="1200">
                <a:solidFill>
                  <a:srgbClr val="000000"/>
                </a:solidFill>
              </a:rPr>
              <a:t>.</a:t>
            </a:r>
            <a:endParaRPr lang="en-US" altLang="en-US" sz="6400" b="1" i="1" kern="1200">
              <a:solidFill>
                <a:srgbClr val="000000"/>
              </a:solidFill>
            </a:endParaRPr>
          </a:p>
          <a:p>
            <a:pPr marL="914400" indent="-914400" algn="l" defTabSz="1828800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CC0000"/>
              </a:buClr>
            </a:pPr>
            <a:r>
              <a:rPr lang="en-US" altLang="en-US" sz="6400" kern="1200">
                <a:solidFill>
                  <a:srgbClr val="000000"/>
                </a:solidFill>
              </a:rPr>
              <a:t>	</a:t>
            </a:r>
            <a:r>
              <a:rPr lang="en-US" altLang="en-US" sz="6400" b="1" i="1" kern="1200">
                <a:solidFill>
                  <a:srgbClr val="CC0000"/>
                </a:solidFill>
              </a:rPr>
              <a:t>Solution: </a:t>
            </a:r>
            <a:r>
              <a:rPr lang="en-US" altLang="en-US" sz="6400" i="1" kern="1200">
                <a:solidFill>
                  <a:srgbClr val="009999"/>
                </a:solidFill>
              </a:rPr>
              <a:t>T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) = </a:t>
            </a:r>
            <a:r>
              <a:rPr lang="en-US" altLang="en-US" sz="6400" kern="1200">
                <a:solidFill>
                  <a:srgbClr val="009999"/>
                </a:solidFill>
                <a:latin typeface="Symbol" pitchFamily="2" charset="2"/>
              </a:rPr>
              <a:t>Q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4800" kern="1200">
                <a:solidFill>
                  <a:srgbClr val="009999"/>
                </a:solidFill>
              </a:rPr>
              <a:t> </a:t>
            </a:r>
            <a:r>
              <a:rPr lang="en-US" altLang="en-US" sz="6400" i="1" kern="1200">
                <a:solidFill>
                  <a:srgbClr val="009999"/>
                </a:solidFill>
              </a:rPr>
              <a:t>f</a:t>
            </a:r>
            <a:r>
              <a:rPr lang="en-US" altLang="en-US" sz="3600" kern="1200">
                <a:solidFill>
                  <a:srgbClr val="009999"/>
                </a:solidFill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)</a:t>
            </a:r>
            <a:r>
              <a:rPr lang="en-US" altLang="en-US" kern="1200">
                <a:solidFill>
                  <a:srgbClr val="009999"/>
                </a:solidFill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</a:rPr>
              <a:t>)</a:t>
            </a:r>
            <a:r>
              <a:rPr lang="en-US" altLang="en-US" sz="6400" kern="1200">
                <a:solidFill>
                  <a:srgbClr val="000000"/>
                </a:solidFill>
              </a:rPr>
              <a:t> .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C90853E-4E8F-EFB2-A07B-9FEEB6E31C35}"/>
              </a:ext>
            </a:extLst>
          </p:cNvPr>
          <p:cNvSpPr txBox="1">
            <a:spLocks/>
          </p:cNvSpPr>
          <p:nvPr/>
        </p:nvSpPr>
        <p:spPr bwMode="auto">
          <a:xfrm>
            <a:off x="2167377" y="2419728"/>
            <a:ext cx="9768875" cy="803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0" marR="0" indent="457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ID"/>
              <a:t>SUB TITLE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F7A66-1DA5-99CE-A26D-F1D491BE7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349A5B6B-999E-0552-65D0-B47A92A3A3CB}"/>
              </a:ext>
            </a:extLst>
          </p:cNvPr>
          <p:cNvSpPr txBox="1">
            <a:spLocks/>
          </p:cNvSpPr>
          <p:nvPr/>
        </p:nvSpPr>
        <p:spPr bwMode="auto">
          <a:xfrm>
            <a:off x="2319777" y="2023564"/>
            <a:ext cx="14715569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0" lang="en-US" sz="3800" b="1" i="0" u="none" strike="noStrike" kern="1200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9144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18288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27432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6576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defTabSz="914400" hangingPunct="1"/>
            <a:r>
              <a:rPr lang="en-ID" dirty="0"/>
              <a:t>The Master Method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2C31584-82C7-CDD8-9271-5591F9087BB0}"/>
              </a:ext>
            </a:extLst>
          </p:cNvPr>
          <p:cNvSpPr txBox="1">
            <a:spLocks/>
          </p:cNvSpPr>
          <p:nvPr/>
        </p:nvSpPr>
        <p:spPr bwMode="auto">
          <a:xfrm>
            <a:off x="2319777" y="2572128"/>
            <a:ext cx="9768875" cy="803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0" marR="0" indent="457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l"/>
            <a:r>
              <a:rPr lang="en-US" altLang="en-US" dirty="0">
                <a:solidFill>
                  <a:schemeClr val="tx2"/>
                </a:solidFill>
              </a:rPr>
              <a:t>Three common cases: case 3</a:t>
            </a:r>
            <a:endParaRPr lang="en-ID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8EEA627C-59C4-E5F8-D47F-AD5139774B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kern="1200">
                <a:solidFill>
                  <a:srgbClr val="000000"/>
                </a:solidFill>
                <a:latin typeface="Times New Roman" panose="02020603050405020304" pitchFamily="18" charset="0"/>
              </a:rPr>
              <a:t>L2.</a:t>
            </a:r>
            <a:fld id="{08C070BD-4348-4F4F-B6B5-9D809C1BD566}" type="slidenum">
              <a:rPr lang="en-US" altLang="en-US" kern="1200">
                <a:solidFill>
                  <a:srgbClr val="000000"/>
                </a:solidFill>
                <a:latin typeface="Times New Roman" panose="02020603050405020304" pitchFamily="18" charset="0"/>
              </a:rPr>
              <a:pPr defTabSz="1828800" fontAlgn="base" hangingPunct="1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altLang="en-US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186" name="Line 2">
            <a:extLst>
              <a:ext uri="{FF2B5EF4-FFF2-40B4-BE49-F238E27FC236}">
                <a16:creationId xmlns:a16="http://schemas.microsoft.com/office/drawing/2014/main" id="{49026762-907B-20D2-8B40-1F7BF8F316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85226" y="6096000"/>
            <a:ext cx="152400" cy="1219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7D2BBEC9-B631-86C4-2D5A-FE99A8621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6827" y="5241926"/>
            <a:ext cx="2124299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n/b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3188" name="Line 4">
            <a:extLst>
              <a:ext uri="{FF2B5EF4-FFF2-40B4-BE49-F238E27FC236}">
                <a16:creationId xmlns:a16="http://schemas.microsoft.com/office/drawing/2014/main" id="{F16F6CB1-9C27-EC9B-3893-386F4BF820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80476" y="4479926"/>
            <a:ext cx="3048000" cy="137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189" name="Line 5">
            <a:extLst>
              <a:ext uri="{FF2B5EF4-FFF2-40B4-BE49-F238E27FC236}">
                <a16:creationId xmlns:a16="http://schemas.microsoft.com/office/drawing/2014/main" id="{DAABB5F3-AD15-96BC-D0F2-472D88A4E2F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28476" y="4479926"/>
            <a:ext cx="3352800" cy="137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191" name="Line 7">
            <a:extLst>
              <a:ext uri="{FF2B5EF4-FFF2-40B4-BE49-F238E27FC236}">
                <a16:creationId xmlns:a16="http://schemas.microsoft.com/office/drawing/2014/main" id="{E860F843-9399-0C5F-BAFD-0A0A560E34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21326" y="7924800"/>
            <a:ext cx="1066800" cy="289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192" name="Line 8">
            <a:extLst>
              <a:ext uri="{FF2B5EF4-FFF2-40B4-BE49-F238E27FC236}">
                <a16:creationId xmlns:a16="http://schemas.microsoft.com/office/drawing/2014/main" id="{1CBCA80B-B672-44AB-1F4D-D405D605FA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94427" y="5851527"/>
            <a:ext cx="2774950" cy="207327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193" name="Line 9">
            <a:extLst>
              <a:ext uri="{FF2B5EF4-FFF2-40B4-BE49-F238E27FC236}">
                <a16:creationId xmlns:a16="http://schemas.microsoft.com/office/drawing/2014/main" id="{5EC14B89-255B-4EE4-671C-ED2D01893F17}"/>
              </a:ext>
            </a:extLst>
          </p:cNvPr>
          <p:cNvSpPr>
            <a:spLocks noChangeShapeType="1"/>
          </p:cNvSpPr>
          <p:nvPr/>
        </p:nvSpPr>
        <p:spPr bwMode="auto">
          <a:xfrm>
            <a:off x="8969377" y="5851527"/>
            <a:ext cx="3321050" cy="192087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194" name="Rectangle 10">
            <a:extLst>
              <a:ext uri="{FF2B5EF4-FFF2-40B4-BE49-F238E27FC236}">
                <a16:creationId xmlns:a16="http://schemas.microsoft.com/office/drawing/2014/main" id="{0838195C-039E-0B3F-EF70-6E26C363A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8950" y="5273676"/>
            <a:ext cx="2124299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n/b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3195" name="Rectangle 11">
            <a:extLst>
              <a:ext uri="{FF2B5EF4-FFF2-40B4-BE49-F238E27FC236}">
                <a16:creationId xmlns:a16="http://schemas.microsoft.com/office/drawing/2014/main" id="{91ECA3B8-20B6-E3CE-5F5A-876AC00FF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81026" y="5241926"/>
            <a:ext cx="2124299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n/b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3196" name="Rectangle 12">
            <a:extLst>
              <a:ext uri="{FF2B5EF4-FFF2-40B4-BE49-F238E27FC236}">
                <a16:creationId xmlns:a16="http://schemas.microsoft.com/office/drawing/2014/main" id="{D93541FD-1003-00BB-2B0C-41FA169BD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7879" y="10210800"/>
            <a:ext cx="1747593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Symbol" pitchFamily="2" charset="2"/>
              </a:rPr>
              <a:t>T</a:t>
            </a:r>
            <a:r>
              <a:rPr lang="en-US" altLang="en-US" sz="3200" i="1" kern="1200">
                <a:solidFill>
                  <a:srgbClr val="009999"/>
                </a:solidFill>
                <a:latin typeface="Symbol" pitchFamily="2" charset="2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(1)</a:t>
            </a:r>
          </a:p>
        </p:txBody>
      </p:sp>
      <p:sp>
        <p:nvSpPr>
          <p:cNvPr id="93197" name="Text Box 13">
            <a:extLst>
              <a:ext uri="{FF2B5EF4-FFF2-40B4-BE49-F238E27FC236}">
                <a16:creationId xmlns:a16="http://schemas.microsoft.com/office/drawing/2014/main" id="{C7C1624F-C0FC-E0D9-BBC2-F05D9DF68EE3}"/>
              </a:ext>
            </a:extLst>
          </p:cNvPr>
          <p:cNvSpPr txBox="1">
            <a:spLocks noChangeArrowheads="1"/>
          </p:cNvSpPr>
          <p:nvPr/>
        </p:nvSpPr>
        <p:spPr bwMode="auto">
          <a:xfrm rot="17366799">
            <a:off x="5353588" y="8738741"/>
            <a:ext cx="1005403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kern="120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93198" name="Text Box 14">
            <a:extLst>
              <a:ext uri="{FF2B5EF4-FFF2-40B4-BE49-F238E27FC236}">
                <a16:creationId xmlns:a16="http://schemas.microsoft.com/office/drawing/2014/main" id="{AD26A0D5-8919-D361-766D-578DE5146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1" y="3086100"/>
            <a:ext cx="540404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b="1" i="1" kern="1200">
                <a:solidFill>
                  <a:srgbClr val="CC0000"/>
                </a:solidFill>
                <a:latin typeface="Times New Roman" panose="02020603050405020304" pitchFamily="18" charset="0"/>
              </a:rPr>
              <a:t>Recursion tree:</a:t>
            </a:r>
          </a:p>
        </p:txBody>
      </p:sp>
      <p:sp>
        <p:nvSpPr>
          <p:cNvPr id="93199" name="Text Box 15">
            <a:extLst>
              <a:ext uri="{FF2B5EF4-FFF2-40B4-BE49-F238E27FC236}">
                <a16:creationId xmlns:a16="http://schemas.microsoft.com/office/drawing/2014/main" id="{D00C1A1D-DCF4-C571-1A5B-847B623A1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5476" y="5029200"/>
            <a:ext cx="100540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kern="120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93200" name="Line 16">
            <a:extLst>
              <a:ext uri="{FF2B5EF4-FFF2-40B4-BE49-F238E27FC236}">
                <a16:creationId xmlns:a16="http://schemas.microsoft.com/office/drawing/2014/main" id="{97F204CE-C33E-8650-9DA4-EC9754F81F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528426" y="4419600"/>
            <a:ext cx="45720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201" name="Rectangle 17">
            <a:extLst>
              <a:ext uri="{FF2B5EF4-FFF2-40B4-BE49-F238E27FC236}">
                <a16:creationId xmlns:a16="http://schemas.microsoft.com/office/drawing/2014/main" id="{8DF73AF4-9049-201E-A176-7FFF7D17A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83738" y="3717926"/>
            <a:ext cx="1486304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  <a:endParaRPr lang="en-US" altLang="en-US" sz="6400" kern="1200" baseline="30000">
              <a:solidFill>
                <a:srgbClr val="0099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202" name="Arc 18">
            <a:extLst>
              <a:ext uri="{FF2B5EF4-FFF2-40B4-BE49-F238E27FC236}">
                <a16:creationId xmlns:a16="http://schemas.microsoft.com/office/drawing/2014/main" id="{E4291168-D9AB-4A8F-720C-053D7FE869B7}"/>
              </a:ext>
            </a:extLst>
          </p:cNvPr>
          <p:cNvSpPr>
            <a:spLocks/>
          </p:cNvSpPr>
          <p:nvPr/>
        </p:nvSpPr>
        <p:spPr bwMode="auto">
          <a:xfrm flipV="1">
            <a:off x="10979150" y="4724400"/>
            <a:ext cx="2378076" cy="457200"/>
          </a:xfrm>
          <a:custGeom>
            <a:avLst/>
            <a:gdLst>
              <a:gd name="G0" fmla="+- 18512 0 0"/>
              <a:gd name="G1" fmla="+- 21600 0 0"/>
              <a:gd name="G2" fmla="+- 21600 0 0"/>
              <a:gd name="T0" fmla="*/ 0 w 37941"/>
              <a:gd name="T1" fmla="*/ 10470 h 21600"/>
              <a:gd name="T2" fmla="*/ 37941 w 37941"/>
              <a:gd name="T3" fmla="*/ 12163 h 21600"/>
              <a:gd name="T4" fmla="*/ 18512 w 37941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941" h="21600" fill="none" extrusionOk="0">
                <a:moveTo>
                  <a:pt x="0" y="10470"/>
                </a:moveTo>
                <a:cubicBezTo>
                  <a:pt x="3906" y="3973"/>
                  <a:pt x="10931" y="0"/>
                  <a:pt x="18512" y="0"/>
                </a:cubicBezTo>
                <a:cubicBezTo>
                  <a:pt x="26782" y="0"/>
                  <a:pt x="34327" y="4723"/>
                  <a:pt x="37941" y="12162"/>
                </a:cubicBezTo>
              </a:path>
              <a:path w="37941" h="21600" stroke="0" extrusionOk="0">
                <a:moveTo>
                  <a:pt x="0" y="10470"/>
                </a:moveTo>
                <a:cubicBezTo>
                  <a:pt x="3906" y="3973"/>
                  <a:pt x="10931" y="0"/>
                  <a:pt x="18512" y="0"/>
                </a:cubicBezTo>
                <a:cubicBezTo>
                  <a:pt x="26782" y="0"/>
                  <a:pt x="34327" y="4723"/>
                  <a:pt x="37941" y="12162"/>
                </a:cubicBezTo>
                <a:lnTo>
                  <a:pt x="18512" y="21600"/>
                </a:ln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203" name="Text Box 19">
            <a:extLst>
              <a:ext uri="{FF2B5EF4-FFF2-40B4-BE49-F238E27FC236}">
                <a16:creationId xmlns:a16="http://schemas.microsoft.com/office/drawing/2014/main" id="{DD06A98A-8823-114E-2AB2-75BFC256C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47060" y="4114800"/>
            <a:ext cx="59503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93204" name="Rectangle 20">
            <a:extLst>
              <a:ext uri="{FF2B5EF4-FFF2-40B4-BE49-F238E27FC236}">
                <a16:creationId xmlns:a16="http://schemas.microsoft.com/office/drawing/2014/main" id="{2DA31D7B-81CB-41DC-DEDB-8416538FB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6351" y="7191376"/>
            <a:ext cx="2398413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n/b</a:t>
            </a:r>
            <a:r>
              <a:rPr lang="en-US" altLang="en-US" sz="6400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3205" name="Rectangle 21">
            <a:extLst>
              <a:ext uri="{FF2B5EF4-FFF2-40B4-BE49-F238E27FC236}">
                <a16:creationId xmlns:a16="http://schemas.microsoft.com/office/drawing/2014/main" id="{D733D974-E838-9F9A-5C77-D760CDF6F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421" y="7223126"/>
            <a:ext cx="2398413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n/b</a:t>
            </a:r>
            <a:r>
              <a:rPr lang="en-US" altLang="en-US" sz="6400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3206" name="Rectangle 22">
            <a:extLst>
              <a:ext uri="{FF2B5EF4-FFF2-40B4-BE49-F238E27FC236}">
                <a16:creationId xmlns:a16="http://schemas.microsoft.com/office/drawing/2014/main" id="{8E5ACCB3-80A0-064D-74CF-9942A9FF0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13495" y="7191376"/>
            <a:ext cx="2398413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n/b</a:t>
            </a:r>
            <a:r>
              <a:rPr lang="en-US" altLang="en-US" sz="6400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3207" name="Text Box 23">
            <a:extLst>
              <a:ext uri="{FF2B5EF4-FFF2-40B4-BE49-F238E27FC236}">
                <a16:creationId xmlns:a16="http://schemas.microsoft.com/office/drawing/2014/main" id="{3EDABB95-4F3A-8E3B-1823-A89D80834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05000" y="6978650"/>
            <a:ext cx="100540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kern="120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93208" name="Arc 24">
            <a:extLst>
              <a:ext uri="{FF2B5EF4-FFF2-40B4-BE49-F238E27FC236}">
                <a16:creationId xmlns:a16="http://schemas.microsoft.com/office/drawing/2014/main" id="{1637CC0C-DD2C-A4B8-68B0-A64334FB87AE}"/>
              </a:ext>
            </a:extLst>
          </p:cNvPr>
          <p:cNvSpPr>
            <a:spLocks/>
          </p:cNvSpPr>
          <p:nvPr/>
        </p:nvSpPr>
        <p:spPr bwMode="auto">
          <a:xfrm flipV="1">
            <a:off x="8023226" y="6400800"/>
            <a:ext cx="2743200" cy="457200"/>
          </a:xfrm>
          <a:custGeom>
            <a:avLst/>
            <a:gdLst>
              <a:gd name="G0" fmla="+- 18512 0 0"/>
              <a:gd name="G1" fmla="+- 21600 0 0"/>
              <a:gd name="G2" fmla="+- 21600 0 0"/>
              <a:gd name="T0" fmla="*/ 0 w 38026"/>
              <a:gd name="T1" fmla="*/ 10470 h 21600"/>
              <a:gd name="T2" fmla="*/ 38026 w 38026"/>
              <a:gd name="T3" fmla="*/ 12339 h 21600"/>
              <a:gd name="T4" fmla="*/ 18512 w 3802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026" h="21600" fill="none" extrusionOk="0">
                <a:moveTo>
                  <a:pt x="0" y="10470"/>
                </a:moveTo>
                <a:cubicBezTo>
                  <a:pt x="3906" y="3973"/>
                  <a:pt x="10931" y="0"/>
                  <a:pt x="18512" y="0"/>
                </a:cubicBezTo>
                <a:cubicBezTo>
                  <a:pt x="26853" y="0"/>
                  <a:pt x="34449" y="4803"/>
                  <a:pt x="38025" y="12339"/>
                </a:cubicBezTo>
              </a:path>
              <a:path w="38026" h="21600" stroke="0" extrusionOk="0">
                <a:moveTo>
                  <a:pt x="0" y="10470"/>
                </a:moveTo>
                <a:cubicBezTo>
                  <a:pt x="3906" y="3973"/>
                  <a:pt x="10931" y="0"/>
                  <a:pt x="18512" y="0"/>
                </a:cubicBezTo>
                <a:cubicBezTo>
                  <a:pt x="26853" y="0"/>
                  <a:pt x="34449" y="4803"/>
                  <a:pt x="38025" y="12339"/>
                </a:cubicBezTo>
                <a:lnTo>
                  <a:pt x="18512" y="21600"/>
                </a:ln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209" name="Text Box 25">
            <a:extLst>
              <a:ext uri="{FF2B5EF4-FFF2-40B4-BE49-F238E27FC236}">
                <a16:creationId xmlns:a16="http://schemas.microsoft.com/office/drawing/2014/main" id="{0D271A79-7AA8-9CC0-C96C-838BBC3C1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56260" y="6003926"/>
            <a:ext cx="59503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93210" name="Line 26">
            <a:extLst>
              <a:ext uri="{FF2B5EF4-FFF2-40B4-BE49-F238E27FC236}">
                <a16:creationId xmlns:a16="http://schemas.microsoft.com/office/drawing/2014/main" id="{23F6E3BF-7921-DBC7-F4DA-96E676F0D7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0400" y="4114800"/>
            <a:ext cx="0" cy="7162800"/>
          </a:xfrm>
          <a:prstGeom prst="line">
            <a:avLst/>
          </a:prstGeom>
          <a:noFill/>
          <a:ln w="34925">
            <a:solidFill>
              <a:schemeClr val="accent2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211" name="Text Box 27">
            <a:extLst>
              <a:ext uri="{FF2B5EF4-FFF2-40B4-BE49-F238E27FC236}">
                <a16:creationId xmlns:a16="http://schemas.microsoft.com/office/drawing/2014/main" id="{A3FE35C9-5E5C-E985-372C-E1B9F390F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8650" y="6400801"/>
            <a:ext cx="2448106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48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h</a:t>
            </a:r>
            <a:r>
              <a:rPr lang="en-US" altLang="en-US" sz="4800" kern="1200">
                <a:solidFill>
                  <a:srgbClr val="009999"/>
                </a:solidFill>
                <a:latin typeface="Times New Roman" panose="02020603050405020304" pitchFamily="18" charset="0"/>
              </a:rPr>
              <a:t> = log</a:t>
            </a:r>
            <a:r>
              <a:rPr lang="en-US" altLang="en-US" sz="4800" i="1" kern="1200" baseline="-25000">
                <a:solidFill>
                  <a:srgbClr val="009999"/>
                </a:solidFill>
                <a:latin typeface="Times New Roman" panose="02020603050405020304" pitchFamily="18" charset="0"/>
              </a:rPr>
              <a:t>b</a:t>
            </a:r>
            <a:r>
              <a:rPr lang="en-US" altLang="en-US" sz="48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93212" name="Line 28">
            <a:extLst>
              <a:ext uri="{FF2B5EF4-FFF2-40B4-BE49-F238E27FC236}">
                <a16:creationId xmlns:a16="http://schemas.microsoft.com/office/drawing/2014/main" id="{FB929BA3-998B-D59A-8F21-F0EB76C3C6F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649200" y="4267200"/>
            <a:ext cx="53340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213" name="Rectangle 29">
            <a:extLst>
              <a:ext uri="{FF2B5EF4-FFF2-40B4-BE49-F238E27FC236}">
                <a16:creationId xmlns:a16="http://schemas.microsoft.com/office/drawing/2014/main" id="{009A7AA2-F452-F7BA-26BB-1A2742722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10038" y="3657600"/>
            <a:ext cx="1486304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  <a:endParaRPr lang="en-US" altLang="en-US" sz="6400" kern="1200" baseline="30000">
              <a:solidFill>
                <a:srgbClr val="0099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214" name="Rectangle 30">
            <a:extLst>
              <a:ext uri="{FF2B5EF4-FFF2-40B4-BE49-F238E27FC236}">
                <a16:creationId xmlns:a16="http://schemas.microsoft.com/office/drawing/2014/main" id="{B20C8F1D-1ADA-97FA-5E9E-7C7D85D33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6560" y="5181600"/>
            <a:ext cx="2650084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n/b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3215" name="Rectangle 31">
            <a:extLst>
              <a:ext uri="{FF2B5EF4-FFF2-40B4-BE49-F238E27FC236}">
                <a16:creationId xmlns:a16="http://schemas.microsoft.com/office/drawing/2014/main" id="{97EDB352-A80E-0B80-09EE-618B93605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2446" y="7070726"/>
            <a:ext cx="3198311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sz="6400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n/b</a:t>
            </a:r>
            <a:r>
              <a:rPr lang="en-US" altLang="en-US" sz="6400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3216" name="Line 32">
            <a:extLst>
              <a:ext uri="{FF2B5EF4-FFF2-40B4-BE49-F238E27FC236}">
                <a16:creationId xmlns:a16="http://schemas.microsoft.com/office/drawing/2014/main" id="{85E703E3-8D4A-1BA9-7DF7-5820C0866ED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06800" y="5791200"/>
            <a:ext cx="15240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217" name="Line 33">
            <a:extLst>
              <a:ext uri="{FF2B5EF4-FFF2-40B4-BE49-F238E27FC236}">
                <a16:creationId xmlns:a16="http://schemas.microsoft.com/office/drawing/2014/main" id="{A8A44114-7B08-D54D-7EC8-F45F3F5885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20800" y="7772400"/>
            <a:ext cx="35052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218" name="Text Box 34">
            <a:extLst>
              <a:ext uri="{FF2B5EF4-FFF2-40B4-BE49-F238E27FC236}">
                <a16:creationId xmlns:a16="http://schemas.microsoft.com/office/drawing/2014/main" id="{7156F92E-077D-DDF7-38BC-F43C41DCDF9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8364738" y="8319641"/>
            <a:ext cx="100540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kern="1200">
                <a:solidFill>
                  <a:srgbClr val="008080"/>
                </a:solidFill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93219" name="Rectangle 35">
            <a:extLst>
              <a:ext uri="{FF2B5EF4-FFF2-40B4-BE49-F238E27FC236}">
                <a16:creationId xmlns:a16="http://schemas.microsoft.com/office/drawing/2014/main" id="{AEB1E44F-222C-A31E-6D9F-554BF864D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3126" y="9585326"/>
            <a:ext cx="340670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log</a:t>
            </a:r>
            <a:r>
              <a:rPr lang="en-US" altLang="en-US" sz="6400" i="1" kern="1200" baseline="16000">
                <a:solidFill>
                  <a:srgbClr val="009999"/>
                </a:solidFill>
                <a:latin typeface="Times New Roman" panose="02020603050405020304" pitchFamily="18" charset="0"/>
              </a:rPr>
              <a:t>b</a:t>
            </a:r>
            <a:r>
              <a:rPr lang="en-US" altLang="en-US" sz="6400" i="1" kern="1200" baseline="30000">
                <a:solidFill>
                  <a:srgbClr val="009999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sz="6400" i="1" kern="1200">
                <a:solidFill>
                  <a:srgbClr val="009999"/>
                </a:solidFill>
                <a:latin typeface="Symbol" pitchFamily="2" charset="2"/>
              </a:rPr>
              <a:t>T</a:t>
            </a:r>
            <a:r>
              <a:rPr lang="en-US" altLang="en-US" sz="3200" i="1" kern="1200">
                <a:solidFill>
                  <a:srgbClr val="009999"/>
                </a:solidFill>
                <a:latin typeface="Symbol" pitchFamily="2" charset="2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(1)</a:t>
            </a:r>
          </a:p>
        </p:txBody>
      </p:sp>
      <p:sp>
        <p:nvSpPr>
          <p:cNvPr id="93220" name="AutoShape 36">
            <a:extLst>
              <a:ext uri="{FF2B5EF4-FFF2-40B4-BE49-F238E27FC236}">
                <a16:creationId xmlns:a16="http://schemas.microsoft.com/office/drawing/2014/main" id="{8AAAD2EA-03E3-2587-ADF0-3FD73334D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8408432"/>
            <a:ext cx="10150476" cy="429053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0" tIns="0" rIns="0" bIns="0" anchor="ctr">
            <a:spAutoFit/>
          </a:bodyPr>
          <a:lstStyle/>
          <a:p>
            <a:pPr algn="l" defTabSz="1828800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5600" b="1" kern="120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en-US" sz="4800" b="1" kern="1200">
                <a:solidFill>
                  <a:srgbClr val="000000"/>
                </a:solidFill>
                <a:latin typeface="Times New Roman" panose="02020603050405020304" pitchFamily="18" charset="0"/>
              </a:rPr>
              <a:t>ASE</a:t>
            </a:r>
            <a:r>
              <a:rPr lang="en-US" altLang="en-US" sz="5600" b="1" kern="1200">
                <a:solidFill>
                  <a:srgbClr val="000000"/>
                </a:solidFill>
                <a:latin typeface="Times New Roman" panose="02020603050405020304" pitchFamily="18" charset="0"/>
              </a:rPr>
              <a:t> 3</a:t>
            </a:r>
            <a:r>
              <a:rPr lang="en-US" altLang="en-US" sz="5600" kern="1200">
                <a:solidFill>
                  <a:srgbClr val="000000"/>
                </a:solidFill>
                <a:latin typeface="Times New Roman" panose="02020603050405020304" pitchFamily="18" charset="0"/>
              </a:rPr>
              <a:t>: The weight decreases geometrically from the root to the leaves. </a:t>
            </a:r>
            <a:r>
              <a:rPr lang="en-US" altLang="en-US" sz="5600" kern="1200">
                <a:solidFill>
                  <a:srgbClr val="000000"/>
                </a:solidFill>
                <a:latin typeface="Times New Roman" panose="02020603050405020304" pitchFamily="18" charset="0"/>
                <a:sym typeface="Symbol" pitchFamily="2" charset="2"/>
              </a:rPr>
              <a:t>The root holds a constant fraction of the total weight.</a:t>
            </a:r>
          </a:p>
        </p:txBody>
      </p:sp>
      <p:sp>
        <p:nvSpPr>
          <p:cNvPr id="93221" name="Line 37">
            <a:extLst>
              <a:ext uri="{FF2B5EF4-FFF2-40B4-BE49-F238E27FC236}">
                <a16:creationId xmlns:a16="http://schemas.microsoft.com/office/drawing/2014/main" id="{B137A7AF-C320-CCD2-E8A8-0CB706C2E91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73600" y="10972800"/>
            <a:ext cx="35052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222" name="Rectangle 38">
            <a:extLst>
              <a:ext uri="{FF2B5EF4-FFF2-40B4-BE49-F238E27FC236}">
                <a16:creationId xmlns:a16="http://schemas.microsoft.com/office/drawing/2014/main" id="{9B69CDDD-8B46-FC33-B5AF-65E463E0D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5069" y="11277600"/>
            <a:ext cx="275908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6400" kern="1200">
                <a:solidFill>
                  <a:srgbClr val="009999"/>
                </a:solidFill>
                <a:latin typeface="Symbol" pitchFamily="2" charset="2"/>
              </a:rPr>
              <a:t>Q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3600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36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  <a:latin typeface="Times New Roman" panose="02020603050405020304" pitchFamily="18" charset="0"/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  <a:latin typeface="Times New Roman" panose="02020603050405020304" pitchFamily="18" charset="0"/>
              </a:rPr>
              <a:t>))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BD3E57B-3457-C96D-056C-C5EFCCD58578}"/>
              </a:ext>
            </a:extLst>
          </p:cNvPr>
          <p:cNvSpPr txBox="1">
            <a:spLocks/>
          </p:cNvSpPr>
          <p:nvPr/>
        </p:nvSpPr>
        <p:spPr bwMode="auto">
          <a:xfrm>
            <a:off x="2167377" y="2419728"/>
            <a:ext cx="9768875" cy="803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0" marR="0" indent="457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ID"/>
              <a:t>SUB TITLE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1F42E-18B6-4EEC-1399-E96D80AA3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CC268E9-1BAD-AA91-16FC-D905E73905A2}"/>
              </a:ext>
            </a:extLst>
          </p:cNvPr>
          <p:cNvSpPr txBox="1">
            <a:spLocks/>
          </p:cNvSpPr>
          <p:nvPr/>
        </p:nvSpPr>
        <p:spPr bwMode="auto">
          <a:xfrm>
            <a:off x="2319777" y="2023564"/>
            <a:ext cx="14715569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0" lang="en-US" sz="3800" b="1" i="0" u="none" strike="noStrike" kern="1200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9144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18288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27432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6576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defTabSz="914400" hangingPunct="1"/>
            <a:r>
              <a:rPr lang="en-ID" dirty="0"/>
              <a:t>The Master Method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1DD6D4-C604-4D19-8B5B-A93371DB7164}"/>
              </a:ext>
            </a:extLst>
          </p:cNvPr>
          <p:cNvSpPr txBox="1">
            <a:spLocks/>
          </p:cNvSpPr>
          <p:nvPr/>
        </p:nvSpPr>
        <p:spPr bwMode="auto">
          <a:xfrm>
            <a:off x="2319777" y="2572128"/>
            <a:ext cx="9768875" cy="803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0" marR="0" indent="457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l"/>
            <a:r>
              <a:rPr lang="en-US" altLang="en-US" dirty="0">
                <a:solidFill>
                  <a:schemeClr val="tx2"/>
                </a:solidFill>
              </a:rPr>
              <a:t>Three common cases: case 3</a:t>
            </a:r>
            <a:endParaRPr lang="en-ID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2CEB0CD2-05E4-012A-03F5-E398E0A4B5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kern="1200">
                <a:solidFill>
                  <a:srgbClr val="000000"/>
                </a:solidFill>
                <a:latin typeface="Times New Roman" panose="02020603050405020304" pitchFamily="18" charset="0"/>
              </a:rPr>
              <a:t>L2.</a:t>
            </a:r>
            <a:fld id="{BB6F3E96-81BC-C449-BF56-76E0543453BD}" type="slidenum">
              <a:rPr lang="en-US" altLang="en-US" kern="1200">
                <a:solidFill>
                  <a:srgbClr val="000000"/>
                </a:solidFill>
                <a:latin typeface="Times New Roman" panose="02020603050405020304" pitchFamily="18" charset="0"/>
              </a:rPr>
              <a:pPr defTabSz="1828800" fontAlgn="base" hangingPunct="1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altLang="en-US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8067" name="Text Box 3">
            <a:extLst>
              <a:ext uri="{FF2B5EF4-FFF2-40B4-BE49-F238E27FC236}">
                <a16:creationId xmlns:a16="http://schemas.microsoft.com/office/drawing/2014/main" id="{1E570FFB-22D3-0EFA-E6AF-85E2896D8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657600"/>
            <a:ext cx="175260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defTabSz="1828800" fontAlgn="base" hangingPunct="1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alt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8068" name="Text Box 4">
            <a:extLst>
              <a:ext uri="{FF2B5EF4-FFF2-40B4-BE49-F238E27FC236}">
                <a16:creationId xmlns:a16="http://schemas.microsoft.com/office/drawing/2014/main" id="{85D92898-56F4-9871-5F1B-5FD0942C3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657600"/>
            <a:ext cx="16306800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90563" indent="-6905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48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191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1381126" indent="-1381126" algn="l" defTabSz="1828800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</a:pPr>
            <a:r>
              <a:rPr lang="en-US" altLang="en-US" sz="6400" b="1" i="1" kern="1200">
                <a:solidFill>
                  <a:srgbClr val="CC0000"/>
                </a:solidFill>
              </a:rPr>
              <a:t>Ex.</a:t>
            </a:r>
            <a:r>
              <a:rPr lang="en-US" altLang="en-US" sz="6400" i="1" kern="1200">
                <a:solidFill>
                  <a:srgbClr val="009999"/>
                </a:solidFill>
              </a:rPr>
              <a:t> T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) = 4</a:t>
            </a:r>
            <a:r>
              <a:rPr lang="en-US" altLang="en-US" sz="6400" i="1" kern="1200">
                <a:solidFill>
                  <a:srgbClr val="009999"/>
                </a:solidFill>
              </a:rPr>
              <a:t>T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/2) + 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endParaRPr lang="en-US" altLang="en-US" sz="6400" i="1" kern="1200">
              <a:solidFill>
                <a:srgbClr val="000000"/>
              </a:solidFill>
            </a:endParaRPr>
          </a:p>
          <a:p>
            <a:pPr marL="1381126" indent="-1381126" algn="l" defTabSz="1828800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</a:pPr>
            <a:r>
              <a:rPr lang="en-US" altLang="en-US" sz="6400" i="1" kern="1200">
                <a:solidFill>
                  <a:srgbClr val="009999"/>
                </a:solidFill>
              </a:rPr>
              <a:t>	a =</a:t>
            </a:r>
            <a:r>
              <a:rPr lang="en-US" altLang="en-US" sz="6400" kern="1200">
                <a:solidFill>
                  <a:srgbClr val="009999"/>
                </a:solidFill>
              </a:rPr>
              <a:t> 4</a:t>
            </a:r>
            <a:r>
              <a:rPr lang="en-US" altLang="en-US" sz="6400" kern="1200">
                <a:solidFill>
                  <a:srgbClr val="000000"/>
                </a:solidFill>
              </a:rPr>
              <a:t>, </a:t>
            </a:r>
            <a:r>
              <a:rPr lang="en-US" altLang="en-US" sz="6400" i="1" kern="1200">
                <a:solidFill>
                  <a:srgbClr val="009999"/>
                </a:solidFill>
              </a:rPr>
              <a:t>b</a:t>
            </a:r>
            <a:r>
              <a:rPr lang="en-US" altLang="en-US" sz="6400" kern="1200">
                <a:solidFill>
                  <a:srgbClr val="009999"/>
                </a:solidFill>
              </a:rPr>
              <a:t> = 2 </a:t>
            </a:r>
            <a:r>
              <a:rPr lang="en-US" altLang="en-US" sz="6400" kern="1200">
                <a:solidFill>
                  <a:srgbClr val="000000"/>
                </a:solidFill>
                <a:sym typeface="Symbol" pitchFamily="2" charset="2"/>
              </a:rPr>
              <a:t></a:t>
            </a:r>
            <a:r>
              <a:rPr lang="en-US" altLang="en-US" sz="6400" kern="1200">
                <a:solidFill>
                  <a:srgbClr val="000000"/>
                </a:solidFill>
              </a:rPr>
              <a:t> 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log</a:t>
            </a:r>
            <a:r>
              <a:rPr lang="en-US" altLang="en-US" sz="6400" i="1" kern="1200" baseline="16000">
                <a:solidFill>
                  <a:srgbClr val="009999"/>
                </a:solidFill>
              </a:rPr>
              <a:t>b</a:t>
            </a:r>
            <a:r>
              <a:rPr lang="en-US" altLang="en-US" sz="6400" i="1" kern="1200" baseline="30000">
                <a:solidFill>
                  <a:srgbClr val="009999"/>
                </a:solidFill>
              </a:rPr>
              <a:t>a </a:t>
            </a:r>
            <a:r>
              <a:rPr lang="en-US" altLang="en-US" sz="6400" kern="1200">
                <a:solidFill>
                  <a:srgbClr val="009999"/>
                </a:solidFill>
              </a:rPr>
              <a:t>=</a:t>
            </a:r>
            <a:r>
              <a:rPr lang="en-US" altLang="en-US" sz="6400" kern="1200">
                <a:solidFill>
                  <a:srgbClr val="000000"/>
                </a:solidFill>
              </a:rPr>
              <a:t> 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2</a:t>
            </a:r>
            <a:r>
              <a:rPr lang="en-US" altLang="en-US" sz="6400" kern="1200">
                <a:solidFill>
                  <a:srgbClr val="000000"/>
                </a:solidFill>
              </a:rPr>
              <a:t>; </a:t>
            </a:r>
            <a:r>
              <a:rPr lang="en-US" altLang="en-US" sz="6400" i="1" kern="1200">
                <a:solidFill>
                  <a:srgbClr val="009999"/>
                </a:solidFill>
              </a:rPr>
              <a:t>f</a:t>
            </a:r>
            <a:r>
              <a:rPr lang="en-US" altLang="en-US" sz="3600" kern="1200">
                <a:solidFill>
                  <a:srgbClr val="009999"/>
                </a:solidFill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) = 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i="1" kern="1200">
                <a:solidFill>
                  <a:srgbClr val="000000"/>
                </a:solidFill>
              </a:rPr>
              <a:t>.</a:t>
            </a:r>
          </a:p>
          <a:p>
            <a:pPr marL="1381126" indent="-1381126" algn="l" defTabSz="1828800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</a:pPr>
            <a:r>
              <a:rPr lang="en-US" altLang="en-US" sz="6400" i="1" kern="1200">
                <a:solidFill>
                  <a:srgbClr val="000000"/>
                </a:solidFill>
              </a:rPr>
              <a:t>	</a:t>
            </a:r>
            <a:r>
              <a:rPr lang="en-US" altLang="en-US" sz="6400" b="1" kern="1200">
                <a:solidFill>
                  <a:srgbClr val="000000"/>
                </a:solidFill>
              </a:rPr>
              <a:t>C</a:t>
            </a:r>
            <a:r>
              <a:rPr lang="en-US" altLang="en-US" sz="4800" b="1" kern="1200">
                <a:solidFill>
                  <a:srgbClr val="000000"/>
                </a:solidFill>
              </a:rPr>
              <a:t>ASE</a:t>
            </a:r>
            <a:r>
              <a:rPr lang="en-US" altLang="en-US" sz="6400" b="1" kern="1200">
                <a:solidFill>
                  <a:srgbClr val="000000"/>
                </a:solidFill>
              </a:rPr>
              <a:t> 1</a:t>
            </a:r>
            <a:r>
              <a:rPr lang="en-US" altLang="en-US" sz="6400" kern="1200">
                <a:solidFill>
                  <a:srgbClr val="000000"/>
                </a:solidFill>
              </a:rPr>
              <a:t>: </a:t>
            </a:r>
            <a:r>
              <a:rPr lang="en-US" altLang="en-US" sz="6400" i="1" kern="1200">
                <a:solidFill>
                  <a:srgbClr val="009999"/>
                </a:solidFill>
              </a:rPr>
              <a:t>f</a:t>
            </a:r>
            <a:r>
              <a:rPr lang="en-US" altLang="en-US" sz="3200" kern="1200">
                <a:solidFill>
                  <a:srgbClr val="009999"/>
                </a:solidFill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) = </a:t>
            </a:r>
            <a:r>
              <a:rPr lang="en-US" altLang="en-US" sz="6400" i="1" kern="1200">
                <a:solidFill>
                  <a:srgbClr val="009999"/>
                </a:solidFill>
              </a:rPr>
              <a:t>O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2</a:t>
            </a:r>
            <a:r>
              <a:rPr lang="en-US" altLang="en-US" sz="6400" i="1" kern="1200" baseline="30000">
                <a:solidFill>
                  <a:srgbClr val="009999"/>
                </a:solidFill>
              </a:rPr>
              <a:t> 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– </a:t>
            </a:r>
            <a:r>
              <a:rPr lang="en-US" altLang="en-US" sz="6400" kern="1200" baseline="30000">
                <a:solidFill>
                  <a:srgbClr val="009999"/>
                </a:solidFill>
                <a:latin typeface="Symbol" pitchFamily="2" charset="2"/>
              </a:rPr>
              <a:t>e</a:t>
            </a:r>
            <a:r>
              <a:rPr lang="en-US" altLang="en-US" sz="6400" kern="1200">
                <a:solidFill>
                  <a:srgbClr val="009999"/>
                </a:solidFill>
              </a:rPr>
              <a:t>)</a:t>
            </a:r>
            <a:r>
              <a:rPr lang="en-US" altLang="en-US" sz="6400" kern="1200">
                <a:solidFill>
                  <a:srgbClr val="000000"/>
                </a:solidFill>
              </a:rPr>
              <a:t> for </a:t>
            </a:r>
            <a:r>
              <a:rPr lang="en-US" altLang="en-US" sz="6400" kern="1200">
                <a:solidFill>
                  <a:srgbClr val="000000"/>
                </a:solidFill>
                <a:latin typeface="Symbol" pitchFamily="2" charset="2"/>
              </a:rPr>
              <a:t>e</a:t>
            </a:r>
            <a:r>
              <a:rPr lang="en-US" altLang="en-US" sz="6400" kern="1200">
                <a:solidFill>
                  <a:srgbClr val="009999"/>
                </a:solidFill>
              </a:rPr>
              <a:t> = 1</a:t>
            </a:r>
            <a:r>
              <a:rPr lang="en-US" altLang="en-US" sz="6400" kern="1200">
                <a:solidFill>
                  <a:srgbClr val="000000"/>
                </a:solidFill>
              </a:rPr>
              <a:t>.</a:t>
            </a:r>
          </a:p>
          <a:p>
            <a:pPr marL="1381126" indent="-1381126" algn="l" defTabSz="1828800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</a:pPr>
            <a:r>
              <a:rPr lang="en-US" altLang="en-US" sz="6400" kern="1200">
                <a:solidFill>
                  <a:srgbClr val="000000"/>
                </a:solidFill>
              </a:rPr>
              <a:t>	</a:t>
            </a:r>
            <a:r>
              <a:rPr lang="en-US" altLang="en-US" sz="6400" kern="1200">
                <a:solidFill>
                  <a:srgbClr val="000000"/>
                </a:solidFill>
                <a:sym typeface="Symbol" pitchFamily="2" charset="2"/>
              </a:rPr>
              <a:t> </a:t>
            </a:r>
            <a:r>
              <a:rPr lang="en-US" altLang="en-US" sz="6400" i="1" kern="1200">
                <a:solidFill>
                  <a:srgbClr val="009999"/>
                </a:solidFill>
              </a:rPr>
              <a:t>T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) = </a:t>
            </a:r>
            <a:r>
              <a:rPr lang="en-US" altLang="en-US" sz="6400" kern="1200">
                <a:solidFill>
                  <a:srgbClr val="009999"/>
                </a:solidFill>
                <a:latin typeface="Symbol" pitchFamily="2" charset="2"/>
              </a:rPr>
              <a:t>Q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2</a:t>
            </a:r>
            <a:r>
              <a:rPr lang="en-US" altLang="en-US" sz="6400" kern="1200">
                <a:solidFill>
                  <a:srgbClr val="009999"/>
                </a:solidFill>
              </a:rPr>
              <a:t>)</a:t>
            </a:r>
            <a:r>
              <a:rPr lang="en-US" altLang="en-US" sz="6400" kern="12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8069" name="Text Box 5">
            <a:extLst>
              <a:ext uri="{FF2B5EF4-FFF2-40B4-BE49-F238E27FC236}">
                <a16:creationId xmlns:a16="http://schemas.microsoft.com/office/drawing/2014/main" id="{C76B2796-AB21-338F-193C-392D991D4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8229600"/>
            <a:ext cx="16306800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90563" indent="-6905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48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191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1381126" indent="-1381126" algn="l" defTabSz="1828800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</a:pPr>
            <a:r>
              <a:rPr lang="en-US" altLang="en-US" sz="6400" b="1" i="1" kern="1200">
                <a:solidFill>
                  <a:srgbClr val="CC0000"/>
                </a:solidFill>
              </a:rPr>
              <a:t>Ex.</a:t>
            </a:r>
            <a:r>
              <a:rPr lang="en-US" altLang="en-US" sz="6400" i="1" kern="1200">
                <a:solidFill>
                  <a:srgbClr val="009999"/>
                </a:solidFill>
              </a:rPr>
              <a:t> T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) = 4</a:t>
            </a:r>
            <a:r>
              <a:rPr lang="en-US" altLang="en-US" sz="6400" i="1" kern="1200">
                <a:solidFill>
                  <a:srgbClr val="009999"/>
                </a:solidFill>
              </a:rPr>
              <a:t>T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/2) + 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2</a:t>
            </a:r>
            <a:endParaRPr lang="en-US" altLang="en-US" sz="6400" kern="1200">
              <a:solidFill>
                <a:srgbClr val="000000"/>
              </a:solidFill>
            </a:endParaRPr>
          </a:p>
          <a:p>
            <a:pPr marL="1381126" indent="-1381126" algn="l" defTabSz="1828800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</a:pPr>
            <a:r>
              <a:rPr lang="en-US" altLang="en-US" sz="6400" i="1" kern="1200">
                <a:solidFill>
                  <a:srgbClr val="009999"/>
                </a:solidFill>
              </a:rPr>
              <a:t>	a =</a:t>
            </a:r>
            <a:r>
              <a:rPr lang="en-US" altLang="en-US" sz="6400" kern="1200">
                <a:solidFill>
                  <a:srgbClr val="009999"/>
                </a:solidFill>
              </a:rPr>
              <a:t> 4</a:t>
            </a:r>
            <a:r>
              <a:rPr lang="en-US" altLang="en-US" sz="6400" kern="1200">
                <a:solidFill>
                  <a:srgbClr val="000000"/>
                </a:solidFill>
              </a:rPr>
              <a:t>, </a:t>
            </a:r>
            <a:r>
              <a:rPr lang="en-US" altLang="en-US" sz="6400" i="1" kern="1200">
                <a:solidFill>
                  <a:srgbClr val="009999"/>
                </a:solidFill>
              </a:rPr>
              <a:t>b</a:t>
            </a:r>
            <a:r>
              <a:rPr lang="en-US" altLang="en-US" sz="6400" kern="1200">
                <a:solidFill>
                  <a:srgbClr val="009999"/>
                </a:solidFill>
              </a:rPr>
              <a:t> = 2 </a:t>
            </a:r>
            <a:r>
              <a:rPr lang="en-US" altLang="en-US" sz="6400" kern="1200">
                <a:solidFill>
                  <a:srgbClr val="000000"/>
                </a:solidFill>
                <a:sym typeface="Symbol" pitchFamily="2" charset="2"/>
              </a:rPr>
              <a:t></a:t>
            </a:r>
            <a:r>
              <a:rPr lang="en-US" altLang="en-US" sz="6400" kern="1200">
                <a:solidFill>
                  <a:srgbClr val="000000"/>
                </a:solidFill>
              </a:rPr>
              <a:t> 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log</a:t>
            </a:r>
            <a:r>
              <a:rPr lang="en-US" altLang="en-US" sz="6400" i="1" kern="1200" baseline="16000">
                <a:solidFill>
                  <a:srgbClr val="009999"/>
                </a:solidFill>
              </a:rPr>
              <a:t>b</a:t>
            </a:r>
            <a:r>
              <a:rPr lang="en-US" altLang="en-US" sz="6400" i="1" kern="1200" baseline="30000">
                <a:solidFill>
                  <a:srgbClr val="009999"/>
                </a:solidFill>
              </a:rPr>
              <a:t>a </a:t>
            </a:r>
            <a:r>
              <a:rPr lang="en-US" altLang="en-US" sz="6400" kern="1200">
                <a:solidFill>
                  <a:srgbClr val="009999"/>
                </a:solidFill>
              </a:rPr>
              <a:t>=</a:t>
            </a:r>
            <a:r>
              <a:rPr lang="en-US" altLang="en-US" sz="6400" kern="1200">
                <a:solidFill>
                  <a:srgbClr val="000000"/>
                </a:solidFill>
              </a:rPr>
              <a:t> 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2</a:t>
            </a:r>
            <a:r>
              <a:rPr lang="en-US" altLang="en-US" sz="6400" kern="1200">
                <a:solidFill>
                  <a:srgbClr val="000000"/>
                </a:solidFill>
              </a:rPr>
              <a:t>; </a:t>
            </a:r>
            <a:r>
              <a:rPr lang="en-US" altLang="en-US" sz="6400" i="1" kern="1200">
                <a:solidFill>
                  <a:srgbClr val="009999"/>
                </a:solidFill>
              </a:rPr>
              <a:t>f</a:t>
            </a:r>
            <a:r>
              <a:rPr lang="en-US" altLang="en-US" sz="3600" kern="1200">
                <a:solidFill>
                  <a:srgbClr val="009999"/>
                </a:solidFill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) = 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2</a:t>
            </a:r>
            <a:r>
              <a:rPr lang="en-US" altLang="en-US" sz="6400" i="1" kern="1200">
                <a:solidFill>
                  <a:srgbClr val="000000"/>
                </a:solidFill>
              </a:rPr>
              <a:t>.</a:t>
            </a:r>
          </a:p>
          <a:p>
            <a:pPr marL="1381126" indent="-1381126" algn="l" defTabSz="1828800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</a:pPr>
            <a:r>
              <a:rPr lang="en-US" altLang="en-US" sz="6400" i="1" kern="1200">
                <a:solidFill>
                  <a:srgbClr val="000000"/>
                </a:solidFill>
              </a:rPr>
              <a:t>	 </a:t>
            </a:r>
            <a:r>
              <a:rPr lang="en-US" altLang="en-US" sz="6400" b="1" kern="1200">
                <a:solidFill>
                  <a:srgbClr val="000000"/>
                </a:solidFill>
              </a:rPr>
              <a:t>C</a:t>
            </a:r>
            <a:r>
              <a:rPr lang="en-US" altLang="en-US" sz="4800" b="1" kern="1200">
                <a:solidFill>
                  <a:srgbClr val="000000"/>
                </a:solidFill>
              </a:rPr>
              <a:t>ASE</a:t>
            </a:r>
            <a:r>
              <a:rPr lang="en-US" altLang="en-US" sz="6400" b="1" kern="1200">
                <a:solidFill>
                  <a:srgbClr val="000000"/>
                </a:solidFill>
              </a:rPr>
              <a:t> 2</a:t>
            </a:r>
            <a:r>
              <a:rPr lang="en-US" altLang="en-US" sz="6400" kern="1200">
                <a:solidFill>
                  <a:srgbClr val="000000"/>
                </a:solidFill>
              </a:rPr>
              <a:t>: </a:t>
            </a:r>
            <a:r>
              <a:rPr lang="en-US" altLang="en-US" sz="6400" i="1" kern="1200">
                <a:solidFill>
                  <a:srgbClr val="009999"/>
                </a:solidFill>
              </a:rPr>
              <a:t>f</a:t>
            </a:r>
            <a:r>
              <a:rPr lang="en-US" altLang="en-US" sz="3200" kern="1200">
                <a:solidFill>
                  <a:srgbClr val="009999"/>
                </a:solidFill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) = </a:t>
            </a:r>
            <a:r>
              <a:rPr lang="en-US" altLang="en-US" sz="6400" kern="1200">
                <a:solidFill>
                  <a:srgbClr val="009999"/>
                </a:solidFill>
                <a:latin typeface="Symbol" pitchFamily="2" charset="2"/>
              </a:rPr>
              <a:t>Q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2</a:t>
            </a:r>
            <a:r>
              <a:rPr lang="en-US" altLang="en-US" sz="6400" kern="1200">
                <a:solidFill>
                  <a:srgbClr val="009999"/>
                </a:solidFill>
              </a:rPr>
              <a:t>lg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0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)</a:t>
            </a:r>
            <a:r>
              <a:rPr lang="en-US" altLang="en-US" sz="6400" kern="1200">
                <a:solidFill>
                  <a:srgbClr val="000000"/>
                </a:solidFill>
              </a:rPr>
              <a:t>, that is, </a:t>
            </a:r>
            <a:r>
              <a:rPr lang="en-US" altLang="en-US" sz="6400" i="1" kern="1200">
                <a:solidFill>
                  <a:srgbClr val="009999"/>
                </a:solidFill>
              </a:rPr>
              <a:t>k </a:t>
            </a:r>
            <a:r>
              <a:rPr lang="en-US" altLang="en-US" sz="6400" kern="1200">
                <a:solidFill>
                  <a:srgbClr val="009999"/>
                </a:solidFill>
              </a:rPr>
              <a:t>= 0</a:t>
            </a:r>
            <a:r>
              <a:rPr lang="en-US" altLang="en-US" sz="6400" kern="1200">
                <a:solidFill>
                  <a:srgbClr val="000000"/>
                </a:solidFill>
              </a:rPr>
              <a:t>.</a:t>
            </a:r>
          </a:p>
          <a:p>
            <a:pPr marL="1381126" indent="-1381126" algn="l" defTabSz="1828800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</a:pPr>
            <a:r>
              <a:rPr lang="en-US" altLang="en-US" sz="6400" kern="1200">
                <a:solidFill>
                  <a:srgbClr val="000000"/>
                </a:solidFill>
              </a:rPr>
              <a:t>	</a:t>
            </a:r>
            <a:r>
              <a:rPr lang="en-US" altLang="en-US" sz="6400" kern="1200">
                <a:solidFill>
                  <a:srgbClr val="000000"/>
                </a:solidFill>
                <a:sym typeface="Symbol" pitchFamily="2" charset="2"/>
              </a:rPr>
              <a:t> </a:t>
            </a:r>
            <a:r>
              <a:rPr lang="en-US" altLang="en-US" sz="6400" i="1" kern="1200">
                <a:solidFill>
                  <a:srgbClr val="009999"/>
                </a:solidFill>
              </a:rPr>
              <a:t>T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) = </a:t>
            </a:r>
            <a:r>
              <a:rPr lang="en-US" altLang="en-US" sz="6400" kern="1200">
                <a:solidFill>
                  <a:srgbClr val="009999"/>
                </a:solidFill>
                <a:latin typeface="Symbol" pitchFamily="2" charset="2"/>
              </a:rPr>
              <a:t>Q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2</a:t>
            </a:r>
            <a:r>
              <a:rPr lang="en-US" altLang="en-US" sz="6400" kern="1200">
                <a:solidFill>
                  <a:srgbClr val="009999"/>
                </a:solidFill>
              </a:rPr>
              <a:t>lg</a:t>
            </a:r>
            <a:r>
              <a:rPr lang="en-US" altLang="en-US" sz="3600" kern="1200">
                <a:solidFill>
                  <a:srgbClr val="009999"/>
                </a:solidFill>
              </a:rPr>
              <a:t> 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)</a:t>
            </a:r>
            <a:r>
              <a:rPr lang="en-US" altLang="en-US" sz="6400" kern="12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0B0DE3F-9AED-7628-D42E-49BA90A2297A}"/>
              </a:ext>
            </a:extLst>
          </p:cNvPr>
          <p:cNvSpPr txBox="1">
            <a:spLocks/>
          </p:cNvSpPr>
          <p:nvPr/>
        </p:nvSpPr>
        <p:spPr bwMode="auto">
          <a:xfrm>
            <a:off x="2167377" y="2419728"/>
            <a:ext cx="9768875" cy="803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0" marR="0" indent="457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ID"/>
              <a:t>SUB TITLE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5B8818-305E-98D6-6609-714B4B422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D178113B-AD45-F29C-4347-98D62C74FB13}"/>
              </a:ext>
            </a:extLst>
          </p:cNvPr>
          <p:cNvSpPr txBox="1">
            <a:spLocks/>
          </p:cNvSpPr>
          <p:nvPr/>
        </p:nvSpPr>
        <p:spPr bwMode="auto">
          <a:xfrm>
            <a:off x="2319777" y="2023564"/>
            <a:ext cx="14715569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0" lang="en-US" sz="3800" b="1" i="0" u="none" strike="noStrike" kern="1200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9144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18288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27432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6576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defTabSz="914400" hangingPunct="1"/>
            <a:r>
              <a:rPr lang="en-ID" dirty="0"/>
              <a:t>The Master Method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D52B779-C4C2-3B85-1442-562DEEB6FB00}"/>
              </a:ext>
            </a:extLst>
          </p:cNvPr>
          <p:cNvSpPr txBox="1">
            <a:spLocks/>
          </p:cNvSpPr>
          <p:nvPr/>
        </p:nvSpPr>
        <p:spPr bwMode="auto">
          <a:xfrm>
            <a:off x="2319777" y="2572128"/>
            <a:ext cx="9768875" cy="803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0" marR="0" indent="457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l"/>
            <a:r>
              <a:rPr lang="en-US" altLang="en-US" dirty="0">
                <a:solidFill>
                  <a:schemeClr val="tx2"/>
                </a:solidFill>
              </a:rPr>
              <a:t>Three common cases: case 3</a:t>
            </a:r>
            <a:endParaRPr lang="en-ID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9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D38D83BA-584E-DA8E-627E-8614E961E6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kern="1200">
                <a:solidFill>
                  <a:srgbClr val="000000"/>
                </a:solidFill>
                <a:latin typeface="Times New Roman" panose="02020603050405020304" pitchFamily="18" charset="0"/>
              </a:rPr>
              <a:t>L2.</a:t>
            </a:r>
            <a:fld id="{B1DFBFF0-0F0C-DF4B-8489-83761532F2AE}" type="slidenum">
              <a:rPr lang="en-US" altLang="en-US" kern="1200">
                <a:solidFill>
                  <a:srgbClr val="000000"/>
                </a:solidFill>
                <a:latin typeface="Times New Roman" panose="02020603050405020304" pitchFamily="18" charset="0"/>
              </a:rPr>
              <a:pPr defTabSz="1828800" fontAlgn="base" hangingPunct="1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altLang="en-US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9091" name="Text Box 3">
            <a:extLst>
              <a:ext uri="{FF2B5EF4-FFF2-40B4-BE49-F238E27FC236}">
                <a16:creationId xmlns:a16="http://schemas.microsoft.com/office/drawing/2014/main" id="{98E66ED7-482A-D5FB-DD6E-ABC151FB4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657600"/>
            <a:ext cx="175260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defTabSz="1828800" fontAlgn="base" hangingPunct="1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altLang="en-US" sz="6400" kern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9092" name="Text Box 4">
            <a:extLst>
              <a:ext uri="{FF2B5EF4-FFF2-40B4-BE49-F238E27FC236}">
                <a16:creationId xmlns:a16="http://schemas.microsoft.com/office/drawing/2014/main" id="{4C2CBFC9-57D0-5EE4-6EA6-31D868E416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200401"/>
            <a:ext cx="163068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90563" indent="-6905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48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191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1381126" indent="-1381126" algn="l" defTabSz="1828800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</a:pPr>
            <a:r>
              <a:rPr lang="en-US" altLang="en-US" sz="6400" b="1" i="1" kern="1200">
                <a:solidFill>
                  <a:srgbClr val="CC0000"/>
                </a:solidFill>
              </a:rPr>
              <a:t>Ex.</a:t>
            </a:r>
            <a:r>
              <a:rPr lang="en-US" altLang="en-US" sz="6400" i="1" kern="1200">
                <a:solidFill>
                  <a:srgbClr val="009999"/>
                </a:solidFill>
              </a:rPr>
              <a:t> T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) = 4</a:t>
            </a:r>
            <a:r>
              <a:rPr lang="en-US" altLang="en-US" sz="6400" i="1" kern="1200">
                <a:solidFill>
                  <a:srgbClr val="009999"/>
                </a:solidFill>
              </a:rPr>
              <a:t>T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/2) + 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3</a:t>
            </a:r>
            <a:endParaRPr lang="en-US" altLang="en-US" sz="6400" i="1" kern="1200">
              <a:solidFill>
                <a:srgbClr val="000000"/>
              </a:solidFill>
            </a:endParaRPr>
          </a:p>
          <a:p>
            <a:pPr marL="1381126" indent="-1381126" algn="l" defTabSz="1828800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</a:pPr>
            <a:r>
              <a:rPr lang="en-US" altLang="en-US" sz="6400" i="1" kern="1200">
                <a:solidFill>
                  <a:srgbClr val="009999"/>
                </a:solidFill>
              </a:rPr>
              <a:t>	a =</a:t>
            </a:r>
            <a:r>
              <a:rPr lang="en-US" altLang="en-US" sz="6400" kern="1200">
                <a:solidFill>
                  <a:srgbClr val="009999"/>
                </a:solidFill>
              </a:rPr>
              <a:t> 4</a:t>
            </a:r>
            <a:r>
              <a:rPr lang="en-US" altLang="en-US" sz="6400" kern="1200">
                <a:solidFill>
                  <a:srgbClr val="000000"/>
                </a:solidFill>
              </a:rPr>
              <a:t>, </a:t>
            </a:r>
            <a:r>
              <a:rPr lang="en-US" altLang="en-US" sz="6400" i="1" kern="1200">
                <a:solidFill>
                  <a:srgbClr val="009999"/>
                </a:solidFill>
              </a:rPr>
              <a:t>b</a:t>
            </a:r>
            <a:r>
              <a:rPr lang="en-US" altLang="en-US" sz="6400" kern="1200">
                <a:solidFill>
                  <a:srgbClr val="009999"/>
                </a:solidFill>
              </a:rPr>
              <a:t> = 2 </a:t>
            </a:r>
            <a:r>
              <a:rPr lang="en-US" altLang="en-US" sz="6400" kern="1200">
                <a:solidFill>
                  <a:srgbClr val="000000"/>
                </a:solidFill>
                <a:sym typeface="Symbol" pitchFamily="2" charset="2"/>
              </a:rPr>
              <a:t></a:t>
            </a:r>
            <a:r>
              <a:rPr lang="en-US" altLang="en-US" sz="6400" kern="1200">
                <a:solidFill>
                  <a:srgbClr val="000000"/>
                </a:solidFill>
              </a:rPr>
              <a:t> 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log</a:t>
            </a:r>
            <a:r>
              <a:rPr lang="en-US" altLang="en-US" sz="6400" i="1" kern="1200" baseline="16000">
                <a:solidFill>
                  <a:srgbClr val="009999"/>
                </a:solidFill>
              </a:rPr>
              <a:t>b</a:t>
            </a:r>
            <a:r>
              <a:rPr lang="en-US" altLang="en-US" sz="6400" i="1" kern="1200" baseline="30000">
                <a:solidFill>
                  <a:srgbClr val="009999"/>
                </a:solidFill>
              </a:rPr>
              <a:t>a </a:t>
            </a:r>
            <a:r>
              <a:rPr lang="en-US" altLang="en-US" sz="6400" kern="1200">
                <a:solidFill>
                  <a:srgbClr val="009999"/>
                </a:solidFill>
              </a:rPr>
              <a:t>=</a:t>
            </a:r>
            <a:r>
              <a:rPr lang="en-US" altLang="en-US" sz="6400" kern="1200">
                <a:solidFill>
                  <a:srgbClr val="000000"/>
                </a:solidFill>
              </a:rPr>
              <a:t> 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2</a:t>
            </a:r>
            <a:r>
              <a:rPr lang="en-US" altLang="en-US" sz="6400" kern="1200">
                <a:solidFill>
                  <a:srgbClr val="000000"/>
                </a:solidFill>
              </a:rPr>
              <a:t>; </a:t>
            </a:r>
            <a:r>
              <a:rPr lang="en-US" altLang="en-US" sz="6400" i="1" kern="1200">
                <a:solidFill>
                  <a:srgbClr val="009999"/>
                </a:solidFill>
              </a:rPr>
              <a:t>f</a:t>
            </a:r>
            <a:r>
              <a:rPr lang="en-US" altLang="en-US" sz="3600" kern="1200">
                <a:solidFill>
                  <a:srgbClr val="009999"/>
                </a:solidFill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) = 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3</a:t>
            </a:r>
            <a:r>
              <a:rPr lang="en-US" altLang="en-US" sz="6400" i="1" kern="1200">
                <a:solidFill>
                  <a:srgbClr val="000000"/>
                </a:solidFill>
              </a:rPr>
              <a:t>.</a:t>
            </a:r>
          </a:p>
          <a:p>
            <a:pPr marL="1381126" indent="-1381126" algn="l" defTabSz="1828800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</a:pPr>
            <a:r>
              <a:rPr lang="en-US" altLang="en-US" sz="6400" i="1" kern="1200">
                <a:solidFill>
                  <a:srgbClr val="000000"/>
                </a:solidFill>
              </a:rPr>
              <a:t>	 </a:t>
            </a:r>
            <a:r>
              <a:rPr lang="en-US" altLang="en-US" sz="6400" b="1" kern="1200">
                <a:solidFill>
                  <a:srgbClr val="000000"/>
                </a:solidFill>
              </a:rPr>
              <a:t>C</a:t>
            </a:r>
            <a:r>
              <a:rPr lang="en-US" altLang="en-US" sz="4800" b="1" kern="1200">
                <a:solidFill>
                  <a:srgbClr val="000000"/>
                </a:solidFill>
              </a:rPr>
              <a:t>ASE</a:t>
            </a:r>
            <a:r>
              <a:rPr lang="en-US" altLang="en-US" sz="6400" b="1" kern="1200">
                <a:solidFill>
                  <a:srgbClr val="000000"/>
                </a:solidFill>
              </a:rPr>
              <a:t> 3</a:t>
            </a:r>
            <a:r>
              <a:rPr lang="en-US" altLang="en-US" sz="6400" kern="1200">
                <a:solidFill>
                  <a:srgbClr val="000000"/>
                </a:solidFill>
              </a:rPr>
              <a:t>: </a:t>
            </a:r>
            <a:r>
              <a:rPr lang="en-US" altLang="en-US" sz="6400" i="1" kern="1200">
                <a:solidFill>
                  <a:srgbClr val="009999"/>
                </a:solidFill>
              </a:rPr>
              <a:t>f</a:t>
            </a:r>
            <a:r>
              <a:rPr lang="en-US" altLang="en-US" sz="3200" kern="1200">
                <a:solidFill>
                  <a:srgbClr val="009999"/>
                </a:solidFill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) = </a:t>
            </a:r>
            <a:r>
              <a:rPr lang="en-US" altLang="en-US" sz="6400" kern="1200">
                <a:solidFill>
                  <a:srgbClr val="009999"/>
                </a:solidFill>
                <a:latin typeface="Symbol" pitchFamily="2" charset="2"/>
              </a:rPr>
              <a:t>W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2</a:t>
            </a:r>
            <a:r>
              <a:rPr lang="en-US" altLang="en-US" sz="6400" i="1" kern="1200" baseline="30000">
                <a:solidFill>
                  <a:srgbClr val="009999"/>
                </a:solidFill>
              </a:rPr>
              <a:t> 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+ </a:t>
            </a:r>
            <a:r>
              <a:rPr lang="en-US" altLang="en-US" sz="6400" kern="1200" baseline="30000">
                <a:solidFill>
                  <a:srgbClr val="009999"/>
                </a:solidFill>
                <a:latin typeface="Symbol" pitchFamily="2" charset="2"/>
              </a:rPr>
              <a:t>e</a:t>
            </a:r>
            <a:r>
              <a:rPr lang="en-US" altLang="en-US" sz="6400" kern="1200">
                <a:solidFill>
                  <a:srgbClr val="009999"/>
                </a:solidFill>
              </a:rPr>
              <a:t>)</a:t>
            </a:r>
            <a:r>
              <a:rPr lang="en-US" altLang="en-US" sz="6400" kern="1200">
                <a:solidFill>
                  <a:srgbClr val="000000"/>
                </a:solidFill>
              </a:rPr>
              <a:t> for </a:t>
            </a:r>
            <a:r>
              <a:rPr lang="en-US" altLang="en-US" sz="6400" kern="1200">
                <a:solidFill>
                  <a:srgbClr val="009999"/>
                </a:solidFill>
                <a:latin typeface="Symbol" pitchFamily="2" charset="2"/>
              </a:rPr>
              <a:t>e</a:t>
            </a:r>
            <a:r>
              <a:rPr lang="en-US" altLang="en-US" sz="6400" kern="1200">
                <a:solidFill>
                  <a:srgbClr val="009999"/>
                </a:solidFill>
              </a:rPr>
              <a:t> = 1</a:t>
            </a:r>
          </a:p>
          <a:p>
            <a:pPr marL="1381126" indent="-1381126" algn="l" defTabSz="1828800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</a:pPr>
            <a:r>
              <a:rPr lang="en-US" altLang="en-US" sz="6400" kern="1200">
                <a:solidFill>
                  <a:srgbClr val="009999"/>
                </a:solidFill>
              </a:rPr>
              <a:t>	</a:t>
            </a:r>
            <a:r>
              <a:rPr lang="en-US" altLang="en-US" sz="6400" b="1" i="1" kern="1200">
                <a:solidFill>
                  <a:srgbClr val="000000"/>
                </a:solidFill>
              </a:rPr>
              <a:t>and</a:t>
            </a:r>
            <a:r>
              <a:rPr lang="en-US" altLang="en-US" sz="6400" kern="1200">
                <a:solidFill>
                  <a:srgbClr val="000000"/>
                </a:solidFill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</a:rPr>
              <a:t>4(</a:t>
            </a:r>
            <a:r>
              <a:rPr lang="en-US" altLang="en-US" sz="6400" i="1" kern="1200">
                <a:solidFill>
                  <a:srgbClr val="009999"/>
                </a:solidFill>
              </a:rPr>
              <a:t>cn</a:t>
            </a:r>
            <a:r>
              <a:rPr lang="en-US" altLang="en-US" sz="6400" kern="1200">
                <a:solidFill>
                  <a:srgbClr val="009999"/>
                </a:solidFill>
              </a:rPr>
              <a:t>/2)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3</a:t>
            </a:r>
            <a:r>
              <a:rPr lang="en-US" altLang="en-US" sz="6400" kern="1200">
                <a:solidFill>
                  <a:srgbClr val="009999"/>
                </a:solidFill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  <a:latin typeface="Symbol" pitchFamily="2" charset="2"/>
              </a:rPr>
              <a:t>£</a:t>
            </a:r>
            <a:r>
              <a:rPr lang="en-US" altLang="en-US" sz="6400" kern="1200">
                <a:solidFill>
                  <a:srgbClr val="009999"/>
                </a:solidFill>
              </a:rPr>
              <a:t> </a:t>
            </a:r>
            <a:r>
              <a:rPr lang="en-US" altLang="en-US" sz="6400" i="1" kern="1200">
                <a:solidFill>
                  <a:srgbClr val="009999"/>
                </a:solidFill>
              </a:rPr>
              <a:t>cn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3 </a:t>
            </a:r>
            <a:r>
              <a:rPr lang="en-US" altLang="en-US" sz="6400" kern="1200">
                <a:solidFill>
                  <a:srgbClr val="000000"/>
                </a:solidFill>
              </a:rPr>
              <a:t>(reg. cond.) for </a:t>
            </a:r>
            <a:r>
              <a:rPr lang="en-US" altLang="en-US" sz="6400" i="1" kern="1200">
                <a:solidFill>
                  <a:srgbClr val="009999"/>
                </a:solidFill>
              </a:rPr>
              <a:t>c</a:t>
            </a:r>
            <a:r>
              <a:rPr lang="en-US" altLang="en-US" sz="6400" kern="1200">
                <a:solidFill>
                  <a:srgbClr val="009999"/>
                </a:solidFill>
              </a:rPr>
              <a:t> = 1/2</a:t>
            </a:r>
            <a:r>
              <a:rPr lang="en-US" altLang="en-US" sz="6400" kern="1200">
                <a:solidFill>
                  <a:srgbClr val="000000"/>
                </a:solidFill>
              </a:rPr>
              <a:t>.</a:t>
            </a:r>
          </a:p>
          <a:p>
            <a:pPr marL="1381126" indent="-1381126" algn="l" defTabSz="1828800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</a:pPr>
            <a:r>
              <a:rPr lang="en-US" altLang="en-US" sz="6400" kern="1200">
                <a:solidFill>
                  <a:srgbClr val="000000"/>
                </a:solidFill>
              </a:rPr>
              <a:t>	</a:t>
            </a:r>
            <a:r>
              <a:rPr lang="en-US" altLang="en-US" sz="6400" kern="1200">
                <a:solidFill>
                  <a:srgbClr val="000000"/>
                </a:solidFill>
                <a:sym typeface="Symbol" pitchFamily="2" charset="2"/>
              </a:rPr>
              <a:t> </a:t>
            </a:r>
            <a:r>
              <a:rPr lang="en-US" altLang="en-US" sz="6400" i="1" kern="1200">
                <a:solidFill>
                  <a:srgbClr val="009999"/>
                </a:solidFill>
              </a:rPr>
              <a:t>T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) = </a:t>
            </a:r>
            <a:r>
              <a:rPr lang="en-US" altLang="en-US" sz="6400" kern="1200">
                <a:solidFill>
                  <a:srgbClr val="009999"/>
                </a:solidFill>
                <a:latin typeface="Symbol" pitchFamily="2" charset="2"/>
              </a:rPr>
              <a:t>Q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3</a:t>
            </a:r>
            <a:r>
              <a:rPr lang="en-US" altLang="en-US" sz="6400" kern="1200">
                <a:solidFill>
                  <a:srgbClr val="009999"/>
                </a:solidFill>
              </a:rPr>
              <a:t>)</a:t>
            </a:r>
            <a:r>
              <a:rPr lang="en-US" altLang="en-US" sz="6400" kern="12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9093" name="Text Box 5">
            <a:extLst>
              <a:ext uri="{FF2B5EF4-FFF2-40B4-BE49-F238E27FC236}">
                <a16:creationId xmlns:a16="http://schemas.microsoft.com/office/drawing/2014/main" id="{DD5AF663-5687-1ED5-C078-4BD4D7558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8350251"/>
            <a:ext cx="17068800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90563" indent="-6905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48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191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1381126" indent="-1381126" algn="l" defTabSz="1828800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</a:pPr>
            <a:r>
              <a:rPr lang="en-US" altLang="en-US" sz="6400" b="1" i="1" kern="1200">
                <a:solidFill>
                  <a:srgbClr val="CC0000"/>
                </a:solidFill>
              </a:rPr>
              <a:t>Ex.</a:t>
            </a:r>
            <a:r>
              <a:rPr lang="en-US" altLang="en-US" sz="6400" i="1" kern="1200">
                <a:solidFill>
                  <a:srgbClr val="009999"/>
                </a:solidFill>
              </a:rPr>
              <a:t> T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) = 4</a:t>
            </a:r>
            <a:r>
              <a:rPr lang="en-US" altLang="en-US" sz="6400" i="1" kern="1200">
                <a:solidFill>
                  <a:srgbClr val="009999"/>
                </a:solidFill>
              </a:rPr>
              <a:t>T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/2) + 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2</a:t>
            </a:r>
            <a:r>
              <a:rPr lang="en-US" altLang="en-US" sz="6400" kern="1200">
                <a:solidFill>
                  <a:srgbClr val="009999"/>
                </a:solidFill>
              </a:rPr>
              <a:t>/lg</a:t>
            </a:r>
            <a:r>
              <a:rPr lang="en-US" altLang="en-US" sz="2800" kern="1200">
                <a:solidFill>
                  <a:srgbClr val="009999"/>
                </a:solidFill>
              </a:rPr>
              <a:t> 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endParaRPr lang="en-US" altLang="en-US" sz="6400" i="1" kern="1200">
              <a:solidFill>
                <a:srgbClr val="000000"/>
              </a:solidFill>
            </a:endParaRPr>
          </a:p>
          <a:p>
            <a:pPr marL="1381126" indent="-1381126" algn="l" defTabSz="1828800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</a:pPr>
            <a:r>
              <a:rPr lang="en-US" altLang="en-US" sz="6400" i="1" kern="1200">
                <a:solidFill>
                  <a:srgbClr val="009999"/>
                </a:solidFill>
              </a:rPr>
              <a:t>	a =</a:t>
            </a:r>
            <a:r>
              <a:rPr lang="en-US" altLang="en-US" sz="6400" kern="1200">
                <a:solidFill>
                  <a:srgbClr val="009999"/>
                </a:solidFill>
              </a:rPr>
              <a:t> 4</a:t>
            </a:r>
            <a:r>
              <a:rPr lang="en-US" altLang="en-US" sz="6400" kern="1200">
                <a:solidFill>
                  <a:srgbClr val="000000"/>
                </a:solidFill>
              </a:rPr>
              <a:t>, </a:t>
            </a:r>
            <a:r>
              <a:rPr lang="en-US" altLang="en-US" sz="6400" i="1" kern="1200">
                <a:solidFill>
                  <a:srgbClr val="009999"/>
                </a:solidFill>
              </a:rPr>
              <a:t>b</a:t>
            </a:r>
            <a:r>
              <a:rPr lang="en-US" altLang="en-US" sz="6400" kern="1200">
                <a:solidFill>
                  <a:srgbClr val="009999"/>
                </a:solidFill>
              </a:rPr>
              <a:t> = 2 </a:t>
            </a:r>
            <a:r>
              <a:rPr lang="en-US" altLang="en-US" sz="6400" kern="1200">
                <a:solidFill>
                  <a:srgbClr val="000000"/>
                </a:solidFill>
                <a:sym typeface="Symbol" pitchFamily="2" charset="2"/>
              </a:rPr>
              <a:t></a:t>
            </a:r>
            <a:r>
              <a:rPr lang="en-US" altLang="en-US" sz="6400" kern="1200">
                <a:solidFill>
                  <a:srgbClr val="000000"/>
                </a:solidFill>
              </a:rPr>
              <a:t> 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log</a:t>
            </a:r>
            <a:r>
              <a:rPr lang="en-US" altLang="en-US" sz="6400" i="1" kern="1200" baseline="16000">
                <a:solidFill>
                  <a:srgbClr val="009999"/>
                </a:solidFill>
              </a:rPr>
              <a:t>b</a:t>
            </a:r>
            <a:r>
              <a:rPr lang="en-US" altLang="en-US" sz="6400" i="1" kern="1200" baseline="30000">
                <a:solidFill>
                  <a:srgbClr val="009999"/>
                </a:solidFill>
              </a:rPr>
              <a:t>a </a:t>
            </a:r>
            <a:r>
              <a:rPr lang="en-US" altLang="en-US" sz="6400" kern="1200">
                <a:solidFill>
                  <a:srgbClr val="009999"/>
                </a:solidFill>
              </a:rPr>
              <a:t>=</a:t>
            </a:r>
            <a:r>
              <a:rPr lang="en-US" altLang="en-US" sz="6400" kern="1200">
                <a:solidFill>
                  <a:srgbClr val="000000"/>
                </a:solidFill>
              </a:rPr>
              <a:t> 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2</a:t>
            </a:r>
            <a:r>
              <a:rPr lang="en-US" altLang="en-US" sz="6400" kern="1200">
                <a:solidFill>
                  <a:srgbClr val="000000"/>
                </a:solidFill>
              </a:rPr>
              <a:t>; </a:t>
            </a:r>
            <a:r>
              <a:rPr lang="en-US" altLang="en-US" sz="6400" i="1" kern="1200">
                <a:solidFill>
                  <a:srgbClr val="009999"/>
                </a:solidFill>
              </a:rPr>
              <a:t>f</a:t>
            </a:r>
            <a:r>
              <a:rPr lang="en-US" altLang="en-US" sz="3600" kern="1200">
                <a:solidFill>
                  <a:srgbClr val="009999"/>
                </a:solidFill>
              </a:rPr>
              <a:t> </a:t>
            </a:r>
            <a:r>
              <a:rPr lang="en-US" altLang="en-US" sz="6400" kern="1200">
                <a:solidFill>
                  <a:srgbClr val="009999"/>
                </a:solidFill>
              </a:rPr>
              <a:t>(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) = 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</a:rPr>
              <a:t>2</a:t>
            </a:r>
            <a:r>
              <a:rPr lang="en-US" altLang="en-US" sz="6400" kern="1200">
                <a:solidFill>
                  <a:srgbClr val="009999"/>
                </a:solidFill>
              </a:rPr>
              <a:t>/lg</a:t>
            </a:r>
            <a:r>
              <a:rPr lang="en-US" altLang="en-US" sz="2800" kern="1200">
                <a:solidFill>
                  <a:srgbClr val="009999"/>
                </a:solidFill>
              </a:rPr>
              <a:t> 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i="1" kern="1200">
                <a:solidFill>
                  <a:srgbClr val="000000"/>
                </a:solidFill>
              </a:rPr>
              <a:t>.</a:t>
            </a:r>
          </a:p>
          <a:p>
            <a:pPr marL="1381126" indent="-1381126" algn="l" defTabSz="1828800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CC0000"/>
              </a:buClr>
            </a:pPr>
            <a:r>
              <a:rPr lang="en-US" altLang="en-US" sz="6400" i="1" kern="1200">
                <a:solidFill>
                  <a:srgbClr val="000000"/>
                </a:solidFill>
              </a:rPr>
              <a:t>	</a:t>
            </a:r>
            <a:r>
              <a:rPr lang="en-US" altLang="en-US" sz="6400" kern="1200">
                <a:solidFill>
                  <a:srgbClr val="000000"/>
                </a:solidFill>
              </a:rPr>
              <a:t>Master method does not apply.  In particular, for every constant </a:t>
            </a:r>
            <a:r>
              <a:rPr lang="en-US" altLang="en-US" sz="6400" kern="1200">
                <a:solidFill>
                  <a:srgbClr val="009999"/>
                </a:solidFill>
                <a:latin typeface="Symbol" pitchFamily="2" charset="2"/>
              </a:rPr>
              <a:t>e</a:t>
            </a:r>
            <a:r>
              <a:rPr lang="en-US" altLang="en-US" sz="6400" kern="1200">
                <a:solidFill>
                  <a:srgbClr val="009999"/>
                </a:solidFill>
              </a:rPr>
              <a:t> &gt; 0</a:t>
            </a:r>
            <a:r>
              <a:rPr lang="en-US" altLang="en-US" sz="6400" kern="1200">
                <a:solidFill>
                  <a:srgbClr val="000000"/>
                </a:solidFill>
              </a:rPr>
              <a:t>, we have 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 baseline="30000">
                <a:solidFill>
                  <a:srgbClr val="009999"/>
                </a:solidFill>
                <a:latin typeface="Symbol" pitchFamily="2" charset="2"/>
              </a:rPr>
              <a:t>e</a:t>
            </a:r>
            <a:r>
              <a:rPr lang="en-US" altLang="en-US" sz="6400" kern="1200">
                <a:solidFill>
                  <a:srgbClr val="000000"/>
                </a:solidFill>
              </a:rPr>
              <a:t> </a:t>
            </a:r>
            <a:r>
              <a:rPr lang="en-US" altLang="en-US" sz="6400" i="1" kern="1200">
                <a:solidFill>
                  <a:srgbClr val="009999"/>
                </a:solidFill>
                <a:latin typeface="Symbol" pitchFamily="2" charset="2"/>
              </a:rPr>
              <a:t>= </a:t>
            </a:r>
            <a:r>
              <a:rPr lang="en-US" altLang="en-US" sz="6400" kern="1200">
                <a:solidFill>
                  <a:srgbClr val="009999"/>
                </a:solidFill>
                <a:latin typeface="Symbol" pitchFamily="2" charset="2"/>
              </a:rPr>
              <a:t>w</a:t>
            </a:r>
            <a:r>
              <a:rPr lang="en-US" altLang="en-US" sz="6400" kern="1200">
                <a:solidFill>
                  <a:srgbClr val="009999"/>
                </a:solidFill>
              </a:rPr>
              <a:t>(lg</a:t>
            </a:r>
            <a:r>
              <a:rPr lang="en-US" altLang="en-US" sz="2800" kern="1200">
                <a:solidFill>
                  <a:srgbClr val="009999"/>
                </a:solidFill>
              </a:rPr>
              <a:t> </a:t>
            </a:r>
            <a:r>
              <a:rPr lang="en-US" altLang="en-US" sz="6400" i="1" kern="1200">
                <a:solidFill>
                  <a:srgbClr val="009999"/>
                </a:solidFill>
              </a:rPr>
              <a:t>n</a:t>
            </a:r>
            <a:r>
              <a:rPr lang="en-US" altLang="en-US" sz="6400" kern="1200">
                <a:solidFill>
                  <a:srgbClr val="009999"/>
                </a:solidFill>
              </a:rPr>
              <a:t>)</a:t>
            </a:r>
            <a:r>
              <a:rPr lang="en-US" altLang="en-US" sz="6400" kern="12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C23C654-6477-27E0-BB01-43F627CA2673}"/>
              </a:ext>
            </a:extLst>
          </p:cNvPr>
          <p:cNvSpPr txBox="1">
            <a:spLocks/>
          </p:cNvSpPr>
          <p:nvPr/>
        </p:nvSpPr>
        <p:spPr bwMode="auto">
          <a:xfrm>
            <a:off x="2167377" y="2419728"/>
            <a:ext cx="9768875" cy="803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0" marR="0" indent="457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ID"/>
              <a:t>SUB TITLE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F649BE-2F2F-F8AB-EF03-6F4AF8454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CBB8A74-9DB6-04CC-6343-F2C4DEFA1854}"/>
              </a:ext>
            </a:extLst>
          </p:cNvPr>
          <p:cNvSpPr txBox="1">
            <a:spLocks/>
          </p:cNvSpPr>
          <p:nvPr/>
        </p:nvSpPr>
        <p:spPr bwMode="auto">
          <a:xfrm>
            <a:off x="2319777" y="2023564"/>
            <a:ext cx="14715569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0" lang="en-US" sz="3800" b="1" i="0" u="none" strike="noStrike" kern="1200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9144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18288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27432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657600" algn="l" rtl="0" fontAlgn="base">
              <a:spcBef>
                <a:spcPct val="0"/>
              </a:spcBef>
              <a:spcAft>
                <a:spcPct val="0"/>
              </a:spcAft>
              <a:defRPr sz="8800" b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defTabSz="914400" hangingPunct="1"/>
            <a:r>
              <a:rPr lang="en-ID" dirty="0"/>
              <a:t>The Master Method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E25280A-5945-DA20-C91E-868AA55824C8}"/>
              </a:ext>
            </a:extLst>
          </p:cNvPr>
          <p:cNvSpPr txBox="1">
            <a:spLocks/>
          </p:cNvSpPr>
          <p:nvPr/>
        </p:nvSpPr>
        <p:spPr bwMode="auto">
          <a:xfrm>
            <a:off x="2319777" y="2572128"/>
            <a:ext cx="9768875" cy="803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  <a:lvl2pPr marL="0" marR="0" indent="457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l"/>
            <a:r>
              <a:rPr lang="en-US" altLang="en-US" dirty="0">
                <a:solidFill>
                  <a:schemeClr val="tx2"/>
                </a:solidFill>
              </a:rPr>
              <a:t>Three common cases: case 3</a:t>
            </a:r>
            <a:endParaRPr lang="en-ID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3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pPr eaLnBrk="1" hangingPunct="1"/>
                <a:r>
                  <a:rPr lang="en-US" dirty="0"/>
                  <a:t>Sketch the recursion tree of the following recurrences and guess a good asymptotic upper bound on the solution, then verify with substitution method: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r>
                  <a:rPr lang="en-US" b="0" dirty="0"/>
                  <a:t>Use the master method to give tight asymptotic bounds for the following recurrences: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dirty="0"/>
              </a:p>
              <a:p>
                <a:pPr eaLnBrk="1" hangingPunct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2"/>
                <a:stretch>
                  <a:fillRect l="-1518" t="-3093" r="-1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58496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0206-6767-242C-481B-C58FF282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393A9-E124-F6F9-B19C-8C1C1A536E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F54C3-2409-4611-087C-4EECFA77448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Thomas H. </a:t>
            </a:r>
            <a:r>
              <a:rPr lang="en-US" dirty="0" err="1"/>
              <a:t>Cormen</a:t>
            </a:r>
            <a:r>
              <a:rPr lang="en-US" dirty="0"/>
              <a:t>. (2022). Introduction to algorithms: Fourth edition. The MIT Press. Chapter 4.</a:t>
            </a:r>
          </a:p>
          <a:p>
            <a:r>
              <a:rPr lang="en-US" dirty="0" err="1"/>
              <a:t>Shafi</a:t>
            </a:r>
            <a:r>
              <a:rPr lang="en-US" dirty="0"/>
              <a:t> Goldwasser. (2004). Introduction to Algorithms – Spring 2004. </a:t>
            </a:r>
            <a:r>
              <a:rPr lang="en-US" dirty="0" err="1"/>
              <a:t>Massauchetts</a:t>
            </a:r>
            <a:r>
              <a:rPr lang="en-US" dirty="0"/>
              <a:t> Institute of Technology. Lecture 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2774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A05A5-95E8-3650-1A08-2BEC267CC6F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cap="none" dirty="0"/>
              <a:t>Recurrences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DB4F1F-BBE4-D8DD-07CE-323E6B80B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29075E-F5CE-8173-6979-ECEF28B9D3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September, 2023</a:t>
            </a:r>
          </a:p>
        </p:txBody>
      </p:sp>
    </p:spTree>
    <p:extLst>
      <p:ext uri="{BB962C8B-B14F-4D97-AF65-F5344CB8AC3E}">
        <p14:creationId xmlns:p14="http://schemas.microsoft.com/office/powerpoint/2010/main" val="35988027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Solving Recurrences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Ways to solve recurrences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4400" dirty="0"/>
                  <a:t>After learning about divide-and-conquer algorithms for merge sort and matrix multiplication, we’ll explore several mathematical tools for solving recurrences-that is, for obtaining asymptotic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4400" dirty="0"/>
                  <a:t>-,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sz="4400" dirty="0"/>
                  <a:t>-,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4400" dirty="0"/>
                  <a:t>-bounds on their solutions.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4400" dirty="0"/>
                  <a:t>We want simple-to-use tools that can handle the most commonly occurring situations.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4400" dirty="0"/>
                  <a:t>But we also want general tools that work, perhaps with a little more effort, for less common cases. </a:t>
                </a:r>
              </a:p>
              <a:p>
                <a:pPr>
                  <a:spcBef>
                    <a:spcPts val="0"/>
                  </a:spcBef>
                </a:pPr>
                <a:endParaRPr lang="en-US" sz="4400" dirty="0"/>
              </a:p>
              <a:p>
                <a:pPr>
                  <a:spcBef>
                    <a:spcPts val="0"/>
                  </a:spcBef>
                </a:pPr>
                <a:endParaRPr lang="en-US" sz="4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DF581D-4B89-4E12-FE51-414D07768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3"/>
                <a:stretch>
                  <a:fillRect l="-1645" t="-2972" r="-1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59840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>
            <a:extLst>
              <a:ext uri="{FF2B5EF4-FFF2-40B4-BE49-F238E27FC236}">
                <a16:creationId xmlns:a16="http://schemas.microsoft.com/office/drawing/2014/main" id="{A1DA716B-190B-C1F1-552C-0CF03D86AE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Solving Recurrences</a:t>
            </a:r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91EC3268-E239-9031-98C1-EC4E6704DE10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Ways to solve recurrences</a:t>
            </a:r>
          </a:p>
          <a:p>
            <a:pPr eaLnBrk="1" hangingPunct="1"/>
            <a:endParaRPr lang="en-US" altLang="en-US" b="1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E0DBCD-3AD5-4B9A-B40B-AB988BD5578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Examples:</a:t>
            </a:r>
          </a:p>
          <a:p>
            <a:pPr lvl="1" eaLnBrk="1" hangingPunct="1"/>
            <a:r>
              <a:rPr lang="en-US" altLang="en-US" b="1" dirty="0"/>
              <a:t>T(n) = 2T(n/2) + </a:t>
            </a:r>
            <a:r>
              <a:rPr lang="en-US" altLang="en-US" b="1" dirty="0">
                <a:sym typeface="Symbol" pitchFamily="2" charset="2"/>
              </a:rPr>
              <a:t>(n)	</a:t>
            </a:r>
            <a:r>
              <a:rPr lang="en-US" altLang="en-US" b="1" dirty="0">
                <a:sym typeface="Wingdings" pitchFamily="2" charset="2"/>
              </a:rPr>
              <a:t>	</a:t>
            </a:r>
            <a:r>
              <a:rPr lang="en-US" altLang="en-US" b="1" dirty="0">
                <a:solidFill>
                  <a:srgbClr val="A50021"/>
                </a:solidFill>
                <a:sym typeface="Monotype Sorts" pitchFamily="2" charset="2"/>
              </a:rPr>
              <a:t>T(n) = </a:t>
            </a:r>
            <a:r>
              <a:rPr lang="en-US" altLang="en-US" b="1" dirty="0">
                <a:solidFill>
                  <a:srgbClr val="A50021"/>
                </a:solidFill>
                <a:sym typeface="Symbol" pitchFamily="2" charset="2"/>
              </a:rPr>
              <a:t>(n lg n)</a:t>
            </a:r>
          </a:p>
          <a:p>
            <a:pPr lvl="1" eaLnBrk="1" hangingPunct="1"/>
            <a:r>
              <a:rPr lang="en-US" altLang="en-US" b="1" dirty="0">
                <a:sym typeface="Symbol" pitchFamily="2" charset="2"/>
              </a:rPr>
              <a:t>T(n) = 2T(</a:t>
            </a:r>
            <a:r>
              <a:rPr lang="en-US" altLang="en-US" b="1" dirty="0">
                <a:sym typeface="Math B" pitchFamily="2" charset="2"/>
              </a:rPr>
              <a:t>n/2) + 1	</a:t>
            </a:r>
            <a:r>
              <a:rPr lang="en-US" altLang="en-US" b="1" dirty="0">
                <a:sym typeface="Wingdings" pitchFamily="2" charset="2"/>
              </a:rPr>
              <a:t>	</a:t>
            </a:r>
            <a:r>
              <a:rPr lang="en-US" altLang="en-US" b="1" dirty="0">
                <a:solidFill>
                  <a:srgbClr val="A50021"/>
                </a:solidFill>
                <a:sym typeface="Monotype Sorts" pitchFamily="2" charset="2"/>
              </a:rPr>
              <a:t>T(n) = </a:t>
            </a:r>
            <a:r>
              <a:rPr lang="en-US" altLang="en-US" b="1" dirty="0">
                <a:solidFill>
                  <a:srgbClr val="A50021"/>
                </a:solidFill>
                <a:sym typeface="Symbol" pitchFamily="2" charset="2"/>
              </a:rPr>
              <a:t>(n)</a:t>
            </a:r>
          </a:p>
          <a:p>
            <a:pPr lvl="1" eaLnBrk="1" hangingPunct="1"/>
            <a:r>
              <a:rPr lang="en-US" altLang="en-US" b="1" dirty="0">
                <a:sym typeface="Symbol" pitchFamily="2" charset="2"/>
              </a:rPr>
              <a:t>T(n) = T(</a:t>
            </a:r>
            <a:r>
              <a:rPr lang="en-US" altLang="en-US" b="1" dirty="0">
                <a:sym typeface="Math B" pitchFamily="2" charset="2"/>
              </a:rPr>
              <a:t>n-1) + n                 </a:t>
            </a:r>
            <a:r>
              <a:rPr lang="en-US" altLang="en-US" b="1" dirty="0">
                <a:sym typeface="Wingdings" pitchFamily="2" charset="2"/>
              </a:rPr>
              <a:t>	</a:t>
            </a:r>
            <a:r>
              <a:rPr lang="en-US" altLang="en-US" b="1" dirty="0">
                <a:solidFill>
                  <a:srgbClr val="A50021"/>
                </a:solidFill>
                <a:sym typeface="Wingdings" pitchFamily="2" charset="2"/>
              </a:rPr>
              <a:t>T(n) = </a:t>
            </a:r>
            <a:r>
              <a:rPr lang="en-US" altLang="en-US" b="1" dirty="0">
                <a:solidFill>
                  <a:srgbClr val="A50021"/>
                </a:solidFill>
                <a:sym typeface="Symbol" pitchFamily="2" charset="2"/>
              </a:rPr>
              <a:t>(n^2)</a:t>
            </a:r>
            <a:endParaRPr lang="en-US" altLang="en-US" b="1" dirty="0">
              <a:solidFill>
                <a:srgbClr val="A50021"/>
              </a:solidFill>
              <a:sym typeface="Monotype Sorts" pitchFamily="2" charset="2"/>
            </a:endParaRPr>
          </a:p>
          <a:p>
            <a:pPr eaLnBrk="1" hangingPunct="1"/>
            <a:endParaRPr lang="en-US" altLang="en-US" b="1" dirty="0"/>
          </a:p>
          <a:p>
            <a:pPr eaLnBrk="1" hangingPunct="1"/>
            <a:r>
              <a:rPr lang="en-US" altLang="en-US" dirty="0"/>
              <a:t>Three methods for solving recurrences</a:t>
            </a:r>
          </a:p>
          <a:p>
            <a:pPr lvl="1" eaLnBrk="1" hangingPunct="1"/>
            <a:r>
              <a:rPr lang="en-US" altLang="en-US" b="1" dirty="0"/>
              <a:t>Substitution method</a:t>
            </a:r>
          </a:p>
          <a:p>
            <a:pPr lvl="1" eaLnBrk="1" hangingPunct="1"/>
            <a:r>
              <a:rPr lang="en-US" altLang="en-US" b="1" dirty="0"/>
              <a:t>Recursion tree method</a:t>
            </a:r>
          </a:p>
          <a:p>
            <a:pPr lvl="1" eaLnBrk="1" hangingPunct="1"/>
            <a:r>
              <a:rPr lang="en-US" altLang="en-US" b="1" dirty="0"/>
              <a:t>Master method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F946C-F560-1B65-FCB9-EDDD19BA9E3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231775" cy="379412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485900" indent="-5715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2860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2004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1148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5029200" indent="-4572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5943600" indent="-4572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6858000" indent="-4572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7772400" indent="-4572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097D592-215C-DC4E-AB07-21C85F31BF0A}" type="slidenum">
              <a:rPr lang="ar-SA" altLang="en-US">
                <a:latin typeface="Garamond" panose="02020404030301010803" pitchFamily="18" charset="0"/>
              </a:rPr>
              <a:pPr eaLnBrk="1" hangingPunct="1"/>
              <a:t>5</a:t>
            </a:fld>
            <a:endParaRPr lang="en-US" altLang="en-US"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B45EAAAF-FF3F-C9BE-8652-AB7C40662F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Substitution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64F38-A683-E353-8067-BB20BF6847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2E298-D72B-8F9D-CC1E-62C13F77486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None/>
            </a:pPr>
            <a:r>
              <a:rPr lang="en-US" altLang="en-US" sz="4000" dirty="0"/>
              <a:t>The most general method:</a:t>
            </a:r>
          </a:p>
          <a:p>
            <a:pPr>
              <a:buClr>
                <a:schemeClr val="accent2"/>
              </a:buClr>
              <a:buFontTx/>
              <a:buAutoNum type="arabicPeriod"/>
            </a:pPr>
            <a:r>
              <a:rPr lang="en-US" altLang="en-US" sz="4000" b="1" dirty="0"/>
              <a:t>Guess</a:t>
            </a:r>
            <a:r>
              <a:rPr lang="en-US" altLang="en-US" sz="4000" dirty="0"/>
              <a:t> the form of the solution.</a:t>
            </a:r>
          </a:p>
          <a:p>
            <a:pPr>
              <a:buClr>
                <a:schemeClr val="accent2"/>
              </a:buClr>
              <a:buFontTx/>
              <a:buAutoNum type="arabicPeriod"/>
            </a:pPr>
            <a:r>
              <a:rPr lang="en-US" altLang="en-US" sz="4000" b="1" dirty="0"/>
              <a:t>Verify</a:t>
            </a:r>
            <a:r>
              <a:rPr lang="en-US" altLang="en-US" sz="4000" dirty="0"/>
              <a:t> by induction.</a:t>
            </a:r>
          </a:p>
          <a:p>
            <a:pPr>
              <a:buClr>
                <a:schemeClr val="accent2"/>
              </a:buClr>
              <a:buFontTx/>
              <a:buAutoNum type="arabicPeriod"/>
            </a:pPr>
            <a:r>
              <a:rPr lang="en-US" altLang="en-US" sz="4000" b="1" dirty="0"/>
              <a:t>Solve</a:t>
            </a:r>
            <a:r>
              <a:rPr lang="en-US" altLang="en-US" sz="4000" dirty="0"/>
              <a:t> for constants.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Clr>
                <a:schemeClr val="accent2"/>
              </a:buClr>
              <a:buFontTx/>
              <a:buChar char="•"/>
            </a:pPr>
            <a:r>
              <a:rPr lang="en-US" altLang="en-US" sz="4000" dirty="0"/>
              <a:t>[Assume that </a:t>
            </a:r>
            <a:r>
              <a:rPr lang="en-US" altLang="en-US" sz="4000" i="1" dirty="0"/>
              <a:t>T</a:t>
            </a:r>
            <a:r>
              <a:rPr lang="en-US" altLang="en-US" sz="4000" dirty="0"/>
              <a:t>(1) = </a:t>
            </a:r>
            <a:r>
              <a:rPr lang="en-US" altLang="en-US" sz="4000" dirty="0">
                <a:latin typeface="Symbol" pitchFamily="2" charset="2"/>
              </a:rPr>
              <a:t>Q</a:t>
            </a:r>
            <a:r>
              <a:rPr lang="en-US" altLang="en-US" sz="4000" dirty="0"/>
              <a:t>(1).]</a:t>
            </a:r>
          </a:p>
          <a:p>
            <a:pPr>
              <a:buClr>
                <a:schemeClr val="accent2"/>
              </a:buClr>
              <a:buFontTx/>
              <a:buChar char="•"/>
            </a:pPr>
            <a:r>
              <a:rPr lang="en-US" altLang="en-US" sz="4000" dirty="0"/>
              <a:t>Let’s guess </a:t>
            </a:r>
            <a:r>
              <a:rPr lang="en-US" altLang="en-US" sz="4000" i="1" dirty="0"/>
              <a:t>O</a:t>
            </a:r>
            <a:r>
              <a:rPr lang="en-US" altLang="en-US" sz="4000" dirty="0"/>
              <a:t>(</a:t>
            </a:r>
            <a:r>
              <a:rPr lang="en-US" altLang="en-US" sz="4000" i="1" dirty="0"/>
              <a:t>n</a:t>
            </a:r>
            <a:r>
              <a:rPr lang="en-US" altLang="en-US" sz="4000" baseline="30000" dirty="0"/>
              <a:t>3</a:t>
            </a:r>
            <a:r>
              <a:rPr lang="en-US" altLang="en-US" sz="4000" dirty="0"/>
              <a:t>) .  (</a:t>
            </a:r>
            <a:r>
              <a:rPr lang="en-US" altLang="en-US" sz="4000" dirty="0">
                <a:solidFill>
                  <a:schemeClr val="accent4"/>
                </a:solidFill>
              </a:rPr>
              <a:t>Prove </a:t>
            </a:r>
            <a:r>
              <a:rPr lang="en-US" altLang="en-US" sz="4000" i="1" dirty="0">
                <a:solidFill>
                  <a:schemeClr val="accent4"/>
                </a:solidFill>
              </a:rPr>
              <a:t>O</a:t>
            </a:r>
            <a:r>
              <a:rPr lang="en-US" altLang="en-US" sz="4000" dirty="0">
                <a:solidFill>
                  <a:schemeClr val="accent4"/>
                </a:solidFill>
              </a:rPr>
              <a:t> and </a:t>
            </a:r>
            <a:r>
              <a:rPr lang="en-US" altLang="en-US" sz="4000" dirty="0">
                <a:solidFill>
                  <a:schemeClr val="accent4"/>
                </a:solidFill>
                <a:latin typeface="Symbol" pitchFamily="2" charset="2"/>
              </a:rPr>
              <a:t>W</a:t>
            </a:r>
            <a:r>
              <a:rPr lang="en-US" altLang="en-US" sz="4000" dirty="0">
                <a:solidFill>
                  <a:schemeClr val="accent4"/>
                </a:solidFill>
              </a:rPr>
              <a:t> separately</a:t>
            </a:r>
            <a:r>
              <a:rPr lang="en-US" altLang="en-US" sz="4000" dirty="0"/>
              <a:t>.)</a:t>
            </a:r>
          </a:p>
          <a:p>
            <a:pPr>
              <a:buClr>
                <a:schemeClr val="accent2"/>
              </a:buClr>
              <a:buFontTx/>
              <a:buChar char="•"/>
            </a:pPr>
            <a:r>
              <a:rPr lang="en-US" altLang="en-US" sz="4000" dirty="0"/>
              <a:t>Assume that </a:t>
            </a:r>
            <a:r>
              <a:rPr lang="en-US" altLang="en-US" sz="4000" i="1" dirty="0"/>
              <a:t>T</a:t>
            </a:r>
            <a:r>
              <a:rPr lang="en-US" altLang="en-US" sz="4000" dirty="0"/>
              <a:t>(</a:t>
            </a:r>
            <a:r>
              <a:rPr lang="en-US" altLang="en-US" sz="4000" i="1" dirty="0"/>
              <a:t>k</a:t>
            </a:r>
            <a:r>
              <a:rPr lang="en-US" altLang="en-US" sz="4000" dirty="0"/>
              <a:t>) </a:t>
            </a:r>
            <a:r>
              <a:rPr lang="en-US" altLang="en-US" sz="4000" dirty="0">
                <a:latin typeface="Symbol" pitchFamily="2" charset="2"/>
              </a:rPr>
              <a:t>£</a:t>
            </a:r>
            <a:r>
              <a:rPr lang="en-US" altLang="en-US" sz="4000" dirty="0"/>
              <a:t> </a:t>
            </a:r>
            <a:r>
              <a:rPr lang="en-US" altLang="en-US" sz="4000" i="1" dirty="0"/>
              <a:t>ck</a:t>
            </a:r>
            <a:r>
              <a:rPr lang="en-US" altLang="en-US" sz="4000" baseline="30000" dirty="0"/>
              <a:t>3</a:t>
            </a:r>
            <a:r>
              <a:rPr lang="en-US" altLang="en-US" sz="4000" dirty="0"/>
              <a:t> for </a:t>
            </a:r>
            <a:r>
              <a:rPr lang="en-US" altLang="en-US" sz="4000" i="1" dirty="0"/>
              <a:t>k</a:t>
            </a:r>
            <a:r>
              <a:rPr lang="en-US" altLang="en-US" sz="4000" dirty="0"/>
              <a:t> &lt; </a:t>
            </a:r>
            <a:r>
              <a:rPr lang="en-US" altLang="en-US" sz="4000" i="1" dirty="0"/>
              <a:t>n </a:t>
            </a:r>
            <a:r>
              <a:rPr lang="en-US" altLang="en-US" sz="4000" dirty="0"/>
              <a:t>.</a:t>
            </a:r>
          </a:p>
          <a:p>
            <a:pPr>
              <a:buClr>
                <a:schemeClr val="accent2"/>
              </a:buClr>
              <a:buFontTx/>
              <a:buChar char="•"/>
            </a:pPr>
            <a:r>
              <a:rPr lang="en-US" altLang="en-US" sz="4000" dirty="0"/>
              <a:t>Prove </a:t>
            </a:r>
            <a:r>
              <a:rPr lang="en-US" altLang="en-US" sz="4000" i="1" dirty="0"/>
              <a:t>T</a:t>
            </a:r>
            <a:r>
              <a:rPr lang="en-US" altLang="en-US" sz="4000" dirty="0"/>
              <a:t>(</a:t>
            </a:r>
            <a:r>
              <a:rPr lang="en-US" altLang="en-US" sz="4000" i="1" dirty="0"/>
              <a:t>n</a:t>
            </a:r>
            <a:r>
              <a:rPr lang="en-US" altLang="en-US" sz="4000" dirty="0"/>
              <a:t>) </a:t>
            </a:r>
            <a:r>
              <a:rPr lang="en-US" altLang="en-US" sz="4000" dirty="0">
                <a:latin typeface="Symbol" pitchFamily="2" charset="2"/>
              </a:rPr>
              <a:t>£</a:t>
            </a:r>
            <a:r>
              <a:rPr lang="en-US" altLang="en-US" sz="4000" dirty="0"/>
              <a:t> </a:t>
            </a:r>
            <a:r>
              <a:rPr lang="en-US" altLang="en-US" sz="4000" i="1" dirty="0"/>
              <a:t>cn</a:t>
            </a:r>
            <a:r>
              <a:rPr lang="en-US" altLang="en-US" sz="4000" baseline="30000" dirty="0"/>
              <a:t>3</a:t>
            </a:r>
            <a:r>
              <a:rPr lang="en-US" altLang="en-US" sz="4000" dirty="0"/>
              <a:t> by induction.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84D4D19-ED9B-0303-831D-F2FABFA4125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539750" cy="379412"/>
          </a:xfrm>
        </p:spPr>
        <p:txBody>
          <a:bodyPr/>
          <a:lstStyle/>
          <a:p>
            <a:r>
              <a:rPr lang="en-US" altLang="en-US"/>
              <a:t>L2.</a:t>
            </a:r>
            <a:fld id="{F8FA78DD-1524-F740-8D0D-BEA0A4A7418F}" type="slidenum">
              <a:rPr lang="en-US" altLang="en-US"/>
              <a:pPr/>
              <a:t>6</a:t>
            </a:fld>
            <a:endParaRPr lang="en-US" altLang="en-US"/>
          </a:p>
        </p:txBody>
      </p:sp>
      <p:grpSp>
        <p:nvGrpSpPr>
          <p:cNvPr id="63500" name="Group 12">
            <a:extLst>
              <a:ext uri="{FF2B5EF4-FFF2-40B4-BE49-F238E27FC236}">
                <a16:creationId xmlns:a16="http://schemas.microsoft.com/office/drawing/2014/main" id="{8BD16E65-57BA-EFFB-6DF7-66382A03C9C1}"/>
              </a:ext>
            </a:extLst>
          </p:cNvPr>
          <p:cNvGrpSpPr>
            <a:grpSpLocks/>
          </p:cNvGrpSpPr>
          <p:nvPr/>
        </p:nvGrpSpPr>
        <p:grpSpPr bwMode="auto">
          <a:xfrm>
            <a:off x="2167377" y="7877907"/>
            <a:ext cx="8077199" cy="2219325"/>
            <a:chOff x="1049" y="2304"/>
            <a:chExt cx="2544" cy="699"/>
          </a:xfrm>
        </p:grpSpPr>
        <p:sp>
          <p:nvSpPr>
            <p:cNvPr id="63496" name="Text Box 8">
              <a:extLst>
                <a:ext uri="{FF2B5EF4-FFF2-40B4-BE49-F238E27FC236}">
                  <a16:creationId xmlns:a16="http://schemas.microsoft.com/office/drawing/2014/main" id="{BFC06C96-8FC6-73B8-1766-4A8E90FF98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9" y="2304"/>
              <a:ext cx="254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4800" b="1" i="1" dirty="0">
                  <a:solidFill>
                    <a:schemeClr val="bg1"/>
                  </a:solidFill>
                </a:rPr>
                <a:t>Example:</a:t>
              </a:r>
              <a:r>
                <a:rPr lang="en-US" altLang="en-US" sz="4800" dirty="0">
                  <a:solidFill>
                    <a:schemeClr val="bg1"/>
                  </a:solidFill>
                </a:rPr>
                <a:t>  </a:t>
              </a:r>
              <a:r>
                <a:rPr lang="en-US" altLang="en-US" sz="4800" i="1" dirty="0">
                  <a:solidFill>
                    <a:schemeClr val="bg1"/>
                  </a:solidFill>
                </a:rPr>
                <a:t>T</a:t>
              </a:r>
              <a:r>
                <a:rPr lang="en-US" altLang="en-US" sz="4800" dirty="0">
                  <a:solidFill>
                    <a:schemeClr val="bg1"/>
                  </a:solidFill>
                </a:rPr>
                <a:t>(</a:t>
              </a:r>
              <a:r>
                <a:rPr lang="en-US" altLang="en-US" sz="4800" i="1" dirty="0">
                  <a:solidFill>
                    <a:schemeClr val="bg1"/>
                  </a:solidFill>
                </a:rPr>
                <a:t>n</a:t>
              </a:r>
              <a:r>
                <a:rPr lang="en-US" altLang="en-US" sz="4800" dirty="0">
                  <a:solidFill>
                    <a:schemeClr val="bg1"/>
                  </a:solidFill>
                </a:rPr>
                <a:t>) = 4</a:t>
              </a:r>
              <a:r>
                <a:rPr lang="en-US" altLang="en-US" sz="4800" i="1" dirty="0">
                  <a:solidFill>
                    <a:schemeClr val="bg1"/>
                  </a:solidFill>
                </a:rPr>
                <a:t>T</a:t>
              </a:r>
              <a:r>
                <a:rPr lang="en-US" altLang="en-US" sz="4800" dirty="0">
                  <a:solidFill>
                    <a:schemeClr val="bg1"/>
                  </a:solidFill>
                </a:rPr>
                <a:t>(</a:t>
              </a:r>
              <a:r>
                <a:rPr lang="en-US" altLang="en-US" sz="4800" i="1" dirty="0">
                  <a:solidFill>
                    <a:schemeClr val="bg1"/>
                  </a:solidFill>
                </a:rPr>
                <a:t>n</a:t>
              </a:r>
              <a:r>
                <a:rPr lang="en-US" altLang="en-US" sz="4800" dirty="0">
                  <a:solidFill>
                    <a:schemeClr val="bg1"/>
                  </a:solidFill>
                </a:rPr>
                <a:t>/2) + 100</a:t>
              </a:r>
              <a:r>
                <a:rPr lang="en-US" altLang="en-US" sz="4800" i="1" dirty="0">
                  <a:solidFill>
                    <a:schemeClr val="bg1"/>
                  </a:solidFill>
                </a:rPr>
                <a:t>n</a:t>
              </a:r>
              <a:endParaRPr lang="en-US" alt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63497" name="Text Box 9">
              <a:extLst>
                <a:ext uri="{FF2B5EF4-FFF2-40B4-BE49-F238E27FC236}">
                  <a16:creationId xmlns:a16="http://schemas.microsoft.com/office/drawing/2014/main" id="{20FE017F-3B1B-9EC8-07BB-9AC31CE0AD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7" y="2664"/>
              <a:ext cx="149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227013" indent="-227013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Clr>
                  <a:schemeClr val="accent2"/>
                </a:buClr>
                <a:buFontTx/>
                <a:buChar char="•"/>
              </a:pPr>
              <a:endParaRPr lang="en-US" altLang="en-US" sz="6400" dirty="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2D9ED254-1FFA-44DB-0B9E-0A6FC2FC08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Substitution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084F6-A560-2164-8E92-20982D3986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232C1CF0-A15C-985A-5128-D0689E7A767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539750" cy="379412"/>
          </a:xfrm>
        </p:spPr>
        <p:txBody>
          <a:bodyPr/>
          <a:lstStyle/>
          <a:p>
            <a:r>
              <a:rPr lang="en-US" altLang="en-US"/>
              <a:t>L2.</a:t>
            </a:r>
            <a:fld id="{F13F420B-BD6B-4746-8879-CF94FD05C994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64520" name="Text Box 8">
            <a:extLst>
              <a:ext uri="{FF2B5EF4-FFF2-40B4-BE49-F238E27FC236}">
                <a16:creationId xmlns:a16="http://schemas.microsoft.com/office/drawing/2014/main" id="{914542A8-EE5B-46A2-8CF8-23185C77E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09581" y="7397262"/>
            <a:ext cx="45528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800" i="1" dirty="0">
                <a:solidFill>
                  <a:schemeClr val="accent4"/>
                </a:solidFill>
              </a:rPr>
              <a:t>desired</a:t>
            </a:r>
            <a:r>
              <a:rPr lang="en-US" altLang="en-US" sz="4800" dirty="0">
                <a:solidFill>
                  <a:schemeClr val="accent4"/>
                </a:solidFill>
              </a:rPr>
              <a:t> – </a:t>
            </a:r>
            <a:r>
              <a:rPr lang="en-US" altLang="en-US" sz="4800" i="1" dirty="0">
                <a:solidFill>
                  <a:schemeClr val="accent4"/>
                </a:solidFill>
              </a:rPr>
              <a:t>residual</a:t>
            </a:r>
            <a:endParaRPr lang="en-US" altLang="en-US" sz="4800" dirty="0">
              <a:solidFill>
                <a:schemeClr val="accent4"/>
              </a:solidFill>
            </a:endParaRPr>
          </a:p>
        </p:txBody>
      </p:sp>
      <p:sp>
        <p:nvSpPr>
          <p:cNvPr id="64523" name="Text Box 11">
            <a:extLst>
              <a:ext uri="{FF2B5EF4-FFF2-40B4-BE49-F238E27FC236}">
                <a16:creationId xmlns:a16="http://schemas.microsoft.com/office/drawing/2014/main" id="{5344D4A5-A726-DBDF-3A6E-8EB4232EB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2216" y="8921261"/>
            <a:ext cx="1313815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4800" dirty="0">
                <a:solidFill>
                  <a:schemeClr val="bg1"/>
                </a:solidFill>
              </a:rPr>
              <a:t>whenever  </a:t>
            </a:r>
            <a:r>
              <a:rPr lang="en-US" altLang="en-US" sz="4800" dirty="0">
                <a:solidFill>
                  <a:schemeClr val="accent4"/>
                </a:solidFill>
              </a:rPr>
              <a:t>(</a:t>
            </a:r>
            <a:r>
              <a:rPr lang="en-US" altLang="en-US" sz="4800" i="1" dirty="0">
                <a:solidFill>
                  <a:schemeClr val="accent4"/>
                </a:solidFill>
              </a:rPr>
              <a:t>c</a:t>
            </a:r>
            <a:r>
              <a:rPr lang="en-US" altLang="en-US" sz="4800" dirty="0">
                <a:solidFill>
                  <a:schemeClr val="accent4"/>
                </a:solidFill>
              </a:rPr>
              <a:t>/2)</a:t>
            </a:r>
            <a:r>
              <a:rPr lang="en-US" altLang="en-US" sz="4800" i="1" dirty="0">
                <a:solidFill>
                  <a:schemeClr val="accent4"/>
                </a:solidFill>
              </a:rPr>
              <a:t>n</a:t>
            </a:r>
            <a:r>
              <a:rPr lang="en-US" altLang="en-US" sz="4800" baseline="30000" dirty="0">
                <a:solidFill>
                  <a:schemeClr val="accent4"/>
                </a:solidFill>
              </a:rPr>
              <a:t>3</a:t>
            </a:r>
            <a:r>
              <a:rPr lang="en-US" altLang="en-US" sz="4800" dirty="0">
                <a:solidFill>
                  <a:schemeClr val="accent4"/>
                </a:solidFill>
              </a:rPr>
              <a:t> – 100</a:t>
            </a:r>
            <a:r>
              <a:rPr lang="en-US" altLang="en-US" sz="4800" i="1" dirty="0">
                <a:solidFill>
                  <a:schemeClr val="accent4"/>
                </a:solidFill>
              </a:rPr>
              <a:t>n</a:t>
            </a:r>
            <a:r>
              <a:rPr lang="en-US" altLang="en-US" sz="4800" dirty="0">
                <a:solidFill>
                  <a:schemeClr val="accent4"/>
                </a:solidFill>
              </a:rPr>
              <a:t> </a:t>
            </a:r>
            <a:r>
              <a:rPr lang="en-US" altLang="en-US" sz="4800" dirty="0">
                <a:solidFill>
                  <a:schemeClr val="accent4"/>
                </a:solidFill>
                <a:latin typeface="Symbol" pitchFamily="2" charset="2"/>
              </a:rPr>
              <a:t>³</a:t>
            </a:r>
            <a:r>
              <a:rPr lang="en-US" altLang="en-US" sz="4800" dirty="0">
                <a:solidFill>
                  <a:schemeClr val="accent4"/>
                </a:solidFill>
              </a:rPr>
              <a:t> 0</a:t>
            </a:r>
            <a:r>
              <a:rPr lang="en-US" altLang="en-US" sz="4800" dirty="0">
                <a:solidFill>
                  <a:schemeClr val="bg1"/>
                </a:solidFill>
              </a:rPr>
              <a:t>, for </a:t>
            </a:r>
          </a:p>
          <a:p>
            <a:pPr algn="l"/>
            <a:r>
              <a:rPr lang="en-US" altLang="en-US" sz="4800" dirty="0">
                <a:solidFill>
                  <a:schemeClr val="bg1"/>
                </a:solidFill>
              </a:rPr>
              <a:t>example, if </a:t>
            </a:r>
            <a:r>
              <a:rPr lang="en-US" altLang="en-US" sz="4800" i="1" dirty="0">
                <a:solidFill>
                  <a:schemeClr val="accent4"/>
                </a:solidFill>
              </a:rPr>
              <a:t>c </a:t>
            </a:r>
            <a:r>
              <a:rPr lang="en-US" altLang="en-US" sz="4800" dirty="0">
                <a:solidFill>
                  <a:schemeClr val="accent4"/>
                </a:solidFill>
                <a:latin typeface="Symbol" pitchFamily="2" charset="2"/>
              </a:rPr>
              <a:t>³</a:t>
            </a:r>
            <a:r>
              <a:rPr lang="en-US" altLang="en-US" sz="4800" dirty="0">
                <a:solidFill>
                  <a:schemeClr val="accent4"/>
                </a:solidFill>
              </a:rPr>
              <a:t> 200 </a:t>
            </a:r>
            <a:r>
              <a:rPr lang="en-US" altLang="en-US" sz="4800" dirty="0">
                <a:solidFill>
                  <a:schemeClr val="bg1"/>
                </a:solidFill>
              </a:rPr>
              <a:t>and </a:t>
            </a:r>
            <a:r>
              <a:rPr lang="en-US" altLang="en-US" sz="4800" i="1" dirty="0">
                <a:solidFill>
                  <a:schemeClr val="accent4"/>
                </a:solidFill>
              </a:rPr>
              <a:t>n </a:t>
            </a:r>
            <a:r>
              <a:rPr lang="en-US" altLang="en-US" sz="4800" dirty="0">
                <a:solidFill>
                  <a:schemeClr val="accent4"/>
                </a:solidFill>
                <a:latin typeface="Symbol" pitchFamily="2" charset="2"/>
              </a:rPr>
              <a:t>³</a:t>
            </a:r>
            <a:r>
              <a:rPr lang="en-US" altLang="en-US" sz="4800" dirty="0">
                <a:solidFill>
                  <a:schemeClr val="accent4"/>
                </a:solidFill>
              </a:rPr>
              <a:t> 1</a:t>
            </a:r>
            <a:r>
              <a:rPr lang="en-US" altLang="en-US" sz="4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4526" name="Text Box 14">
            <a:extLst>
              <a:ext uri="{FF2B5EF4-FFF2-40B4-BE49-F238E27FC236}">
                <a16:creationId xmlns:a16="http://schemas.microsoft.com/office/drawing/2014/main" id="{6DED4BC6-9000-725F-D93D-45A1F6858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9050" y="7854462"/>
            <a:ext cx="199445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800" i="1">
                <a:solidFill>
                  <a:schemeClr val="accent4"/>
                </a:solidFill>
              </a:rPr>
              <a:t>desired</a:t>
            </a:r>
            <a:endParaRPr lang="en-US" altLang="en-US" sz="4800">
              <a:solidFill>
                <a:schemeClr val="accent4"/>
              </a:solidFill>
            </a:endParaRPr>
          </a:p>
        </p:txBody>
      </p:sp>
      <p:sp>
        <p:nvSpPr>
          <p:cNvPr id="64527" name="Text Box 15">
            <a:extLst>
              <a:ext uri="{FF2B5EF4-FFF2-40B4-BE49-F238E27FC236}">
                <a16:creationId xmlns:a16="http://schemas.microsoft.com/office/drawing/2014/main" id="{2CDABB4F-E136-B2FF-3F7B-ECAE8692D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6385" y="10657988"/>
            <a:ext cx="21579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800" i="1" dirty="0">
                <a:solidFill>
                  <a:schemeClr val="accent4"/>
                </a:solidFill>
              </a:rPr>
              <a:t>residual</a:t>
            </a:r>
            <a:endParaRPr lang="en-US" altLang="en-US" sz="4800" dirty="0">
              <a:solidFill>
                <a:schemeClr val="accent4"/>
              </a:solidFill>
            </a:endParaRPr>
          </a:p>
        </p:txBody>
      </p:sp>
      <p:sp>
        <p:nvSpPr>
          <p:cNvPr id="64528" name="Line 16">
            <a:extLst>
              <a:ext uri="{FF2B5EF4-FFF2-40B4-BE49-F238E27FC236}">
                <a16:creationId xmlns:a16="http://schemas.microsoft.com/office/drawing/2014/main" id="{C9812E93-EC5C-E31C-A06B-94CBA57FBAA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472365" y="9988061"/>
            <a:ext cx="18288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64530" name="Line 18">
            <a:extLst>
              <a:ext uri="{FF2B5EF4-FFF2-40B4-BE49-F238E27FC236}">
                <a16:creationId xmlns:a16="http://schemas.microsoft.com/office/drawing/2014/main" id="{628592EF-07DD-ACAB-D0AC-A121302666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81565" y="8464061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64531" name="Line 19">
            <a:extLst>
              <a:ext uri="{FF2B5EF4-FFF2-40B4-BE49-F238E27FC236}">
                <a16:creationId xmlns:a16="http://schemas.microsoft.com/office/drawing/2014/main" id="{76612988-DAF3-96D8-64C2-F00D2DFB2D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250615" y="7854461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64534" name="Rectangle 22">
            <a:extLst>
              <a:ext uri="{FF2B5EF4-FFF2-40B4-BE49-F238E27FC236}">
                <a16:creationId xmlns:a16="http://schemas.microsoft.com/office/drawing/2014/main" id="{8EE46622-3C01-9D92-8DD5-CA88EACBE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6472" y="8051311"/>
            <a:ext cx="3125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4535" name="Rectangle 23">
            <a:extLst>
              <a:ext uri="{FF2B5EF4-FFF2-40B4-BE49-F238E27FC236}">
                <a16:creationId xmlns:a16="http://schemas.microsoft.com/office/drawing/2014/main" id="{4B90A635-B07E-8075-8C6A-C53D3686B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098" y="7028961"/>
            <a:ext cx="3125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4536" name="Rectangle 24">
            <a:extLst>
              <a:ext uri="{FF2B5EF4-FFF2-40B4-BE49-F238E27FC236}">
                <a16:creationId xmlns:a16="http://schemas.microsoft.com/office/drawing/2014/main" id="{CB245FE3-DF01-84A8-C9EC-FC4FF2CE8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2822" y="7028961"/>
            <a:ext cx="3125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4537" name="Rectangle 25">
            <a:extLst>
              <a:ext uri="{FF2B5EF4-FFF2-40B4-BE49-F238E27FC236}">
                <a16:creationId xmlns:a16="http://schemas.microsoft.com/office/drawing/2014/main" id="{BBE7AE98-909D-7646-859D-8C525C37C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3798" y="6006611"/>
            <a:ext cx="3125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4538" name="Rectangle 26">
            <a:extLst>
              <a:ext uri="{FF2B5EF4-FFF2-40B4-BE49-F238E27FC236}">
                <a16:creationId xmlns:a16="http://schemas.microsoft.com/office/drawing/2014/main" id="{2A74FFD5-E0B6-69D6-3502-BE738266E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6548" y="4984261"/>
            <a:ext cx="3125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4539" name="Rectangle 27">
            <a:extLst>
              <a:ext uri="{FF2B5EF4-FFF2-40B4-BE49-F238E27FC236}">
                <a16:creationId xmlns:a16="http://schemas.microsoft.com/office/drawing/2014/main" id="{C7B06171-29A9-418D-6B5D-863F9ABB8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78181" y="7092461"/>
            <a:ext cx="1859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4540" name="Rectangle 28">
            <a:extLst>
              <a:ext uri="{FF2B5EF4-FFF2-40B4-BE49-F238E27FC236}">
                <a16:creationId xmlns:a16="http://schemas.microsoft.com/office/drawing/2014/main" id="{061C2B1D-970A-20E9-A7FE-3DA1CFED7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2055" y="7051187"/>
            <a:ext cx="1859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4541" name="Rectangle 29">
            <a:extLst>
              <a:ext uri="{FF2B5EF4-FFF2-40B4-BE49-F238E27FC236}">
                <a16:creationId xmlns:a16="http://schemas.microsoft.com/office/drawing/2014/main" id="{C49BF962-D591-D658-1963-7412BF6DC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0598" y="7051187"/>
            <a:ext cx="3125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4542" name="Rectangle 30">
            <a:extLst>
              <a:ext uri="{FF2B5EF4-FFF2-40B4-BE49-F238E27FC236}">
                <a16:creationId xmlns:a16="http://schemas.microsoft.com/office/drawing/2014/main" id="{7043E78D-194F-CBB2-88DB-2D6CE39FF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8533" y="7051187"/>
            <a:ext cx="23724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4543" name="Rectangle 31">
            <a:extLst>
              <a:ext uri="{FF2B5EF4-FFF2-40B4-BE49-F238E27FC236}">
                <a16:creationId xmlns:a16="http://schemas.microsoft.com/office/drawing/2014/main" id="{A4A1E431-39EC-EE9B-219A-E88F514BF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6018" y="7051187"/>
            <a:ext cx="37189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((</a:t>
            </a:r>
          </a:p>
        </p:txBody>
      </p:sp>
      <p:sp>
        <p:nvSpPr>
          <p:cNvPr id="64544" name="Rectangle 32">
            <a:extLst>
              <a:ext uri="{FF2B5EF4-FFF2-40B4-BE49-F238E27FC236}">
                <a16:creationId xmlns:a16="http://schemas.microsoft.com/office/drawing/2014/main" id="{42CA1C28-0979-7B5F-1462-5372F056F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755" y="6028837"/>
            <a:ext cx="1859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4545" name="Rectangle 33">
            <a:extLst>
              <a:ext uri="{FF2B5EF4-FFF2-40B4-BE49-F238E27FC236}">
                <a16:creationId xmlns:a16="http://schemas.microsoft.com/office/drawing/2014/main" id="{7D2F7B8D-093F-9FAB-F0EF-C52656FF7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4298" y="6028837"/>
            <a:ext cx="3125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4546" name="Rectangle 34">
            <a:extLst>
              <a:ext uri="{FF2B5EF4-FFF2-40B4-BE49-F238E27FC236}">
                <a16:creationId xmlns:a16="http://schemas.microsoft.com/office/drawing/2014/main" id="{BE9070C8-7BC5-1000-D6E4-07D2345B9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2233" y="6028837"/>
            <a:ext cx="23724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4547" name="Rectangle 35">
            <a:extLst>
              <a:ext uri="{FF2B5EF4-FFF2-40B4-BE49-F238E27FC236}">
                <a16:creationId xmlns:a16="http://schemas.microsoft.com/office/drawing/2014/main" id="{FC9F4D88-5D54-824F-3521-E169FE1D4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4455" y="6028837"/>
            <a:ext cx="1859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(</a:t>
            </a:r>
          </a:p>
        </p:txBody>
      </p:sp>
      <p:sp>
        <p:nvSpPr>
          <p:cNvPr id="64548" name="Rectangle 36">
            <a:extLst>
              <a:ext uri="{FF2B5EF4-FFF2-40B4-BE49-F238E27FC236}">
                <a16:creationId xmlns:a16="http://schemas.microsoft.com/office/drawing/2014/main" id="{AECDF3A2-4745-77B0-4A86-E654E0327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481" y="5006487"/>
            <a:ext cx="1859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4549" name="Rectangle 37">
            <a:extLst>
              <a:ext uri="{FF2B5EF4-FFF2-40B4-BE49-F238E27FC236}">
                <a16:creationId xmlns:a16="http://schemas.microsoft.com/office/drawing/2014/main" id="{BB6F6920-6252-27F3-7485-FBBA87473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022" y="5006487"/>
            <a:ext cx="3125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4550" name="Rectangle 38">
            <a:extLst>
              <a:ext uri="{FF2B5EF4-FFF2-40B4-BE49-F238E27FC236}">
                <a16:creationId xmlns:a16="http://schemas.microsoft.com/office/drawing/2014/main" id="{45101608-3774-24F4-5D08-7564F0510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9957" y="5006487"/>
            <a:ext cx="23724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4551" name="Rectangle 39">
            <a:extLst>
              <a:ext uri="{FF2B5EF4-FFF2-40B4-BE49-F238E27FC236}">
                <a16:creationId xmlns:a16="http://schemas.microsoft.com/office/drawing/2014/main" id="{B131D187-38A9-0349-AF51-E90DE4688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8205" y="5006487"/>
            <a:ext cx="1859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(</a:t>
            </a:r>
          </a:p>
        </p:txBody>
      </p:sp>
      <p:sp>
        <p:nvSpPr>
          <p:cNvPr id="64552" name="Rectangle 40">
            <a:extLst>
              <a:ext uri="{FF2B5EF4-FFF2-40B4-BE49-F238E27FC236}">
                <a16:creationId xmlns:a16="http://schemas.microsoft.com/office/drawing/2014/main" id="{B7366B6A-1668-6B86-B4E1-A4463E622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748" y="5006487"/>
            <a:ext cx="3125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4553" name="Rectangle 41">
            <a:extLst>
              <a:ext uri="{FF2B5EF4-FFF2-40B4-BE49-F238E27FC236}">
                <a16:creationId xmlns:a16="http://schemas.microsoft.com/office/drawing/2014/main" id="{D99716DA-D3A2-7F93-01BC-3F409C1F5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9531" y="3984137"/>
            <a:ext cx="1859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4554" name="Rectangle 42">
            <a:extLst>
              <a:ext uri="{FF2B5EF4-FFF2-40B4-BE49-F238E27FC236}">
                <a16:creationId xmlns:a16="http://schemas.microsoft.com/office/drawing/2014/main" id="{4B8FF1F4-4620-671D-6840-B444AC9B1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8072" y="3984137"/>
            <a:ext cx="3125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4555" name="Rectangle 43">
            <a:extLst>
              <a:ext uri="{FF2B5EF4-FFF2-40B4-BE49-F238E27FC236}">
                <a16:creationId xmlns:a16="http://schemas.microsoft.com/office/drawing/2014/main" id="{9B9921B6-B961-DDA3-CEFB-36B7D9B21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6007" y="3984137"/>
            <a:ext cx="23724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4556" name="Rectangle 44">
            <a:extLst>
              <a:ext uri="{FF2B5EF4-FFF2-40B4-BE49-F238E27FC236}">
                <a16:creationId xmlns:a16="http://schemas.microsoft.com/office/drawing/2014/main" id="{9F3DC288-8B3C-C24B-3A02-A8614DCEA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4255" y="3984137"/>
            <a:ext cx="1859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(</a:t>
            </a:r>
          </a:p>
        </p:txBody>
      </p:sp>
      <p:sp>
        <p:nvSpPr>
          <p:cNvPr id="64557" name="Rectangle 45">
            <a:extLst>
              <a:ext uri="{FF2B5EF4-FFF2-40B4-BE49-F238E27FC236}">
                <a16:creationId xmlns:a16="http://schemas.microsoft.com/office/drawing/2014/main" id="{A8927395-0B4B-6D87-A464-1F1F7D9E4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098" y="3984137"/>
            <a:ext cx="3125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4558" name="Rectangle 46">
            <a:extLst>
              <a:ext uri="{FF2B5EF4-FFF2-40B4-BE49-F238E27FC236}">
                <a16:creationId xmlns:a16="http://schemas.microsoft.com/office/drawing/2014/main" id="{B38EA854-349E-36AE-9BB7-E6A5200E7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4955" y="3984137"/>
            <a:ext cx="1859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4559" name="Rectangle 47">
            <a:extLst>
              <a:ext uri="{FF2B5EF4-FFF2-40B4-BE49-F238E27FC236}">
                <a16:creationId xmlns:a16="http://schemas.microsoft.com/office/drawing/2014/main" id="{E5092A54-3813-7F14-AA02-DAF97CAC8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581" y="3984137"/>
            <a:ext cx="1859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(</a:t>
            </a:r>
          </a:p>
        </p:txBody>
      </p:sp>
      <p:sp>
        <p:nvSpPr>
          <p:cNvPr id="64560" name="Rectangle 48">
            <a:extLst>
              <a:ext uri="{FF2B5EF4-FFF2-40B4-BE49-F238E27FC236}">
                <a16:creationId xmlns:a16="http://schemas.microsoft.com/office/drawing/2014/main" id="{C21B1041-7A13-54F9-1AA0-AEF45638F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181" y="8073537"/>
            <a:ext cx="57227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cn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4561" name="Rectangle 49">
            <a:extLst>
              <a:ext uri="{FF2B5EF4-FFF2-40B4-BE49-F238E27FC236}">
                <a16:creationId xmlns:a16="http://schemas.microsoft.com/office/drawing/2014/main" id="{9C1659ED-8C49-7C5D-6B6F-8ED5E769D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5843" y="7092461"/>
            <a:ext cx="12535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100n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4562" name="Rectangle 50">
            <a:extLst>
              <a:ext uri="{FF2B5EF4-FFF2-40B4-BE49-F238E27FC236}">
                <a16:creationId xmlns:a16="http://schemas.microsoft.com/office/drawing/2014/main" id="{94741364-B1A3-8C90-435D-5ED730D8E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0669" y="7051187"/>
            <a:ext cx="31579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n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4563" name="Rectangle 51">
            <a:extLst>
              <a:ext uri="{FF2B5EF4-FFF2-40B4-BE49-F238E27FC236}">
                <a16:creationId xmlns:a16="http://schemas.microsoft.com/office/drawing/2014/main" id="{3DE656B4-2EF9-6AD1-4987-F1680FB65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927" y="7051187"/>
            <a:ext cx="25648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c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4564" name="Rectangle 52">
            <a:extLst>
              <a:ext uri="{FF2B5EF4-FFF2-40B4-BE49-F238E27FC236}">
                <a16:creationId xmlns:a16="http://schemas.microsoft.com/office/drawing/2014/main" id="{875B9255-495F-A793-06C7-B5A91746D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0531" y="7051187"/>
            <a:ext cx="57227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cn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4565" name="Rectangle 53">
            <a:extLst>
              <a:ext uri="{FF2B5EF4-FFF2-40B4-BE49-F238E27FC236}">
                <a16:creationId xmlns:a16="http://schemas.microsoft.com/office/drawing/2014/main" id="{9E039B8C-49EF-F51B-64ED-BA21FCBCB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4493" y="6028837"/>
            <a:ext cx="12535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100n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4566" name="Rectangle 54">
            <a:extLst>
              <a:ext uri="{FF2B5EF4-FFF2-40B4-BE49-F238E27FC236}">
                <a16:creationId xmlns:a16="http://schemas.microsoft.com/office/drawing/2014/main" id="{13E01C5B-1D7E-1E2C-ED1F-A610C74B8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4369" y="6028837"/>
            <a:ext cx="31579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 dirty="0">
                <a:solidFill>
                  <a:schemeClr val="bg1"/>
                </a:solidFill>
              </a:rPr>
              <a:t>n</a:t>
            </a:r>
            <a:endParaRPr lang="en-US" altLang="en-US" sz="4800" dirty="0">
              <a:solidFill>
                <a:schemeClr val="bg1"/>
              </a:solidFill>
            </a:endParaRPr>
          </a:p>
        </p:txBody>
      </p:sp>
      <p:sp>
        <p:nvSpPr>
          <p:cNvPr id="64567" name="Rectangle 55">
            <a:extLst>
              <a:ext uri="{FF2B5EF4-FFF2-40B4-BE49-F238E27FC236}">
                <a16:creationId xmlns:a16="http://schemas.microsoft.com/office/drawing/2014/main" id="{2A342A48-E4F6-4286-0606-4C0F4F4AD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627" y="6028837"/>
            <a:ext cx="25648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c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4568" name="Rectangle 56">
            <a:extLst>
              <a:ext uri="{FF2B5EF4-FFF2-40B4-BE49-F238E27FC236}">
                <a16:creationId xmlns:a16="http://schemas.microsoft.com/office/drawing/2014/main" id="{5C292D7E-CD21-977A-794B-16636C83E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7243" y="5006487"/>
            <a:ext cx="12535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100n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4569" name="Rectangle 57">
            <a:extLst>
              <a:ext uri="{FF2B5EF4-FFF2-40B4-BE49-F238E27FC236}">
                <a16:creationId xmlns:a16="http://schemas.microsoft.com/office/drawing/2014/main" id="{7F3F3DDB-8973-8CBA-66B3-CECA240D4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6819" y="5006487"/>
            <a:ext cx="31579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n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4570" name="Rectangle 58">
            <a:extLst>
              <a:ext uri="{FF2B5EF4-FFF2-40B4-BE49-F238E27FC236}">
                <a16:creationId xmlns:a16="http://schemas.microsoft.com/office/drawing/2014/main" id="{84D8180E-CCE1-9DFD-7B35-563B1BE52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977" y="5006487"/>
            <a:ext cx="25648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c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4571" name="Rectangle 59">
            <a:extLst>
              <a:ext uri="{FF2B5EF4-FFF2-40B4-BE49-F238E27FC236}">
                <a16:creationId xmlns:a16="http://schemas.microsoft.com/office/drawing/2014/main" id="{BFD76C29-1EA8-01F0-5213-90F55379D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2293" y="3984137"/>
            <a:ext cx="12535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100n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4572" name="Rectangle 60">
            <a:extLst>
              <a:ext uri="{FF2B5EF4-FFF2-40B4-BE49-F238E27FC236}">
                <a16:creationId xmlns:a16="http://schemas.microsoft.com/office/drawing/2014/main" id="{95EBFC1F-5402-9D12-AA82-9E3530086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2869" y="3984137"/>
            <a:ext cx="31579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n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4573" name="Rectangle 61">
            <a:extLst>
              <a:ext uri="{FF2B5EF4-FFF2-40B4-BE49-F238E27FC236}">
                <a16:creationId xmlns:a16="http://schemas.microsoft.com/office/drawing/2014/main" id="{BF8FA095-2BB9-A286-E439-E6B3F5690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9036" y="3984137"/>
            <a:ext cx="29976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T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4574" name="Rectangle 62">
            <a:extLst>
              <a:ext uri="{FF2B5EF4-FFF2-40B4-BE49-F238E27FC236}">
                <a16:creationId xmlns:a16="http://schemas.microsoft.com/office/drawing/2014/main" id="{76B51B2A-E122-F920-CF9E-60512EB45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9195" y="3984137"/>
            <a:ext cx="31579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n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4575" name="Rectangle 63">
            <a:extLst>
              <a:ext uri="{FF2B5EF4-FFF2-40B4-BE49-F238E27FC236}">
                <a16:creationId xmlns:a16="http://schemas.microsoft.com/office/drawing/2014/main" id="{33956106-5A1F-FA3B-5614-CD861AFB4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5360" y="3984137"/>
            <a:ext cx="29976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 dirty="0">
                <a:solidFill>
                  <a:schemeClr val="bg1"/>
                </a:solidFill>
              </a:rPr>
              <a:t>T</a:t>
            </a:r>
            <a:endParaRPr lang="en-US" altLang="en-US" sz="4800" dirty="0">
              <a:solidFill>
                <a:schemeClr val="bg1"/>
              </a:solidFill>
            </a:endParaRPr>
          </a:p>
        </p:txBody>
      </p:sp>
      <p:sp>
        <p:nvSpPr>
          <p:cNvPr id="64576" name="Rectangle 64">
            <a:extLst>
              <a:ext uri="{FF2B5EF4-FFF2-40B4-BE49-F238E27FC236}">
                <a16:creationId xmlns:a16="http://schemas.microsoft.com/office/drawing/2014/main" id="{443ED5D1-2074-EC2E-A514-312B2B1DD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8562" y="7981461"/>
            <a:ext cx="33823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  <a:latin typeface="Symbol" pitchFamily="2" charset="2"/>
              </a:rPr>
              <a:t>£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4577" name="Rectangle 65">
            <a:extLst>
              <a:ext uri="{FF2B5EF4-FFF2-40B4-BE49-F238E27FC236}">
                <a16:creationId xmlns:a16="http://schemas.microsoft.com/office/drawing/2014/main" id="{56C61A0E-5661-5522-3BA9-C32422770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7336" y="7092461"/>
            <a:ext cx="33823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  <a:latin typeface="Symbol" pitchFamily="2" charset="2"/>
              </a:rPr>
              <a:t>-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4578" name="Rectangle 66">
            <a:extLst>
              <a:ext uri="{FF2B5EF4-FFF2-40B4-BE49-F238E27FC236}">
                <a16:creationId xmlns:a16="http://schemas.microsoft.com/office/drawing/2014/main" id="{F7F09C21-E0D8-54A8-7CC4-8770D1EFE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2612" y="6959111"/>
            <a:ext cx="33823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  <a:latin typeface="Symbol" pitchFamily="2" charset="2"/>
              </a:rPr>
              <a:t>-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4579" name="Rectangle 67">
            <a:extLst>
              <a:ext uri="{FF2B5EF4-FFF2-40B4-BE49-F238E27FC236}">
                <a16:creationId xmlns:a16="http://schemas.microsoft.com/office/drawing/2014/main" id="{DD9BF77F-8AD4-A5FE-E761-A1DF5BB9E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4912" y="6959111"/>
            <a:ext cx="33823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  <a:latin typeface="Symbol" pitchFamily="2" charset="2"/>
              </a:rPr>
              <a:t>=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4580" name="Rectangle 68">
            <a:extLst>
              <a:ext uri="{FF2B5EF4-FFF2-40B4-BE49-F238E27FC236}">
                <a16:creationId xmlns:a16="http://schemas.microsoft.com/office/drawing/2014/main" id="{E52425A2-A191-3A26-E99C-D500AB09B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3586" y="5936761"/>
            <a:ext cx="33823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dirty="0">
                <a:solidFill>
                  <a:schemeClr val="bg1"/>
                </a:solidFill>
                <a:latin typeface="Symbol" pitchFamily="2" charset="2"/>
              </a:rPr>
              <a:t>+</a:t>
            </a:r>
            <a:endParaRPr lang="en-US" altLang="en-US" sz="4800" dirty="0">
              <a:solidFill>
                <a:schemeClr val="bg1"/>
              </a:solidFill>
            </a:endParaRPr>
          </a:p>
        </p:txBody>
      </p:sp>
      <p:sp>
        <p:nvSpPr>
          <p:cNvPr id="64581" name="Rectangle 69">
            <a:extLst>
              <a:ext uri="{FF2B5EF4-FFF2-40B4-BE49-F238E27FC236}">
                <a16:creationId xmlns:a16="http://schemas.microsoft.com/office/drawing/2014/main" id="{99CDAD54-0E49-7C35-C2F5-D0DCB42CD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4912" y="5936761"/>
            <a:ext cx="33823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  <a:latin typeface="Symbol" pitchFamily="2" charset="2"/>
              </a:rPr>
              <a:t>=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4582" name="Rectangle 70">
            <a:extLst>
              <a:ext uri="{FF2B5EF4-FFF2-40B4-BE49-F238E27FC236}">
                <a16:creationId xmlns:a16="http://schemas.microsoft.com/office/drawing/2014/main" id="{0AE6A8AF-7951-A9B5-57C1-EC2555FE9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6336" y="4914411"/>
            <a:ext cx="33823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  <a:latin typeface="Symbol" pitchFamily="2" charset="2"/>
              </a:rPr>
              <a:t>+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4583" name="Rectangle 71">
            <a:extLst>
              <a:ext uri="{FF2B5EF4-FFF2-40B4-BE49-F238E27FC236}">
                <a16:creationId xmlns:a16="http://schemas.microsoft.com/office/drawing/2014/main" id="{C3DAEA23-32DE-B564-13F6-BE4F5B134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8562" y="4914411"/>
            <a:ext cx="33823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  <a:latin typeface="Symbol" pitchFamily="2" charset="2"/>
              </a:rPr>
              <a:t>£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4584" name="Rectangle 72">
            <a:extLst>
              <a:ext uri="{FF2B5EF4-FFF2-40B4-BE49-F238E27FC236}">
                <a16:creationId xmlns:a16="http://schemas.microsoft.com/office/drawing/2014/main" id="{3E5DE245-BB25-BFDA-7C10-6D61BCD72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1386" y="3892061"/>
            <a:ext cx="33823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  <a:latin typeface="Symbol" pitchFamily="2" charset="2"/>
              </a:rPr>
              <a:t>+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4585" name="Rectangle 73">
            <a:extLst>
              <a:ext uri="{FF2B5EF4-FFF2-40B4-BE49-F238E27FC236}">
                <a16:creationId xmlns:a16="http://schemas.microsoft.com/office/drawing/2014/main" id="{5D68909E-C9D9-52D5-B9FB-A8D44F283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4912" y="3892061"/>
            <a:ext cx="33823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  <a:latin typeface="Symbol" pitchFamily="2" charset="2"/>
              </a:rPr>
              <a:t>=</a:t>
            </a:r>
            <a:endParaRPr lang="en-US" altLang="en-US" sz="48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050">
            <a:extLst>
              <a:ext uri="{FF2B5EF4-FFF2-40B4-BE49-F238E27FC236}">
                <a16:creationId xmlns:a16="http://schemas.microsoft.com/office/drawing/2014/main" id="{CB8A0D33-89A4-C311-239F-7A2C8C1E17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Substitution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8B08B-6CFF-1277-2D9D-2B10086145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4888E-9CB1-C4CE-4387-097A773A563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25000"/>
              </a:spcBef>
              <a:buClr>
                <a:schemeClr val="accent2"/>
              </a:buClr>
              <a:buFontTx/>
              <a:buChar char="•"/>
            </a:pPr>
            <a:r>
              <a:rPr lang="en-US" altLang="en-US" sz="4000" dirty="0"/>
              <a:t>We must also handle the initial conditions, that is, ground the induction with base cases.</a:t>
            </a:r>
          </a:p>
          <a:p>
            <a:pPr>
              <a:lnSpc>
                <a:spcPct val="90000"/>
              </a:lnSpc>
              <a:spcBef>
                <a:spcPct val="25000"/>
              </a:spcBef>
              <a:buClr>
                <a:schemeClr val="accent2"/>
              </a:buClr>
              <a:buFontTx/>
              <a:buChar char="•"/>
            </a:pPr>
            <a:r>
              <a:rPr lang="en-US" altLang="en-US" sz="4000" b="1" i="1" dirty="0"/>
              <a:t>Base:</a:t>
            </a:r>
            <a:r>
              <a:rPr lang="en-US" altLang="en-US" sz="4000" dirty="0"/>
              <a:t> </a:t>
            </a:r>
            <a:r>
              <a:rPr lang="en-US" altLang="en-US" sz="4000" i="1" dirty="0"/>
              <a:t>T</a:t>
            </a:r>
            <a:r>
              <a:rPr lang="en-US" altLang="en-US" sz="4000" dirty="0"/>
              <a:t>(</a:t>
            </a:r>
            <a:r>
              <a:rPr lang="en-US" altLang="en-US" sz="4000" i="1" dirty="0"/>
              <a:t>n</a:t>
            </a:r>
            <a:r>
              <a:rPr lang="en-US" altLang="en-US" sz="4000" dirty="0"/>
              <a:t>) = </a:t>
            </a:r>
            <a:r>
              <a:rPr lang="en-US" altLang="en-US" sz="4000" dirty="0">
                <a:latin typeface="Symbol" pitchFamily="2" charset="2"/>
              </a:rPr>
              <a:t>Q</a:t>
            </a:r>
            <a:r>
              <a:rPr lang="en-US" altLang="en-US" sz="4000" dirty="0"/>
              <a:t>(1) for all </a:t>
            </a:r>
            <a:r>
              <a:rPr lang="en-US" altLang="en-US" sz="4000" i="1" dirty="0"/>
              <a:t>n</a:t>
            </a:r>
            <a:r>
              <a:rPr lang="en-US" altLang="en-US" sz="4000" dirty="0"/>
              <a:t> &lt; </a:t>
            </a:r>
            <a:r>
              <a:rPr lang="en-US" altLang="en-US" sz="4000" i="1" dirty="0"/>
              <a:t>n</a:t>
            </a:r>
            <a:r>
              <a:rPr lang="en-US" altLang="en-US" sz="4000" baseline="-25000" dirty="0"/>
              <a:t>0</a:t>
            </a:r>
            <a:r>
              <a:rPr lang="en-US" altLang="en-US" sz="4000" dirty="0"/>
              <a:t>, where </a:t>
            </a:r>
            <a:r>
              <a:rPr lang="en-US" altLang="en-US" sz="4000" i="1" dirty="0"/>
              <a:t>n</a:t>
            </a:r>
            <a:r>
              <a:rPr lang="en-US" altLang="en-US" sz="4000" baseline="-25000" dirty="0"/>
              <a:t>0</a:t>
            </a:r>
            <a:r>
              <a:rPr lang="en-US" altLang="en-US" sz="4000" dirty="0"/>
              <a:t> is a suitable constant.</a:t>
            </a:r>
          </a:p>
          <a:p>
            <a:pPr>
              <a:lnSpc>
                <a:spcPct val="90000"/>
              </a:lnSpc>
              <a:spcBef>
                <a:spcPct val="25000"/>
              </a:spcBef>
              <a:buClr>
                <a:schemeClr val="accent2"/>
              </a:buClr>
              <a:buFontTx/>
              <a:buChar char="•"/>
            </a:pPr>
            <a:r>
              <a:rPr lang="en-US" altLang="en-US" sz="4000" dirty="0"/>
              <a:t>For 1 </a:t>
            </a:r>
            <a:r>
              <a:rPr lang="en-US" altLang="en-US" sz="4000" dirty="0">
                <a:latin typeface="Symbol" pitchFamily="2" charset="2"/>
              </a:rPr>
              <a:t>£</a:t>
            </a:r>
            <a:r>
              <a:rPr lang="en-US" altLang="en-US" sz="4000" dirty="0"/>
              <a:t> </a:t>
            </a:r>
            <a:r>
              <a:rPr lang="en-US" altLang="en-US" sz="4000" i="1" dirty="0"/>
              <a:t>n</a:t>
            </a:r>
            <a:r>
              <a:rPr lang="en-US" altLang="en-US" sz="4000" dirty="0"/>
              <a:t> &lt; </a:t>
            </a:r>
            <a:r>
              <a:rPr lang="en-US" altLang="en-US" sz="4000" i="1" dirty="0"/>
              <a:t>n</a:t>
            </a:r>
            <a:r>
              <a:rPr lang="en-US" altLang="en-US" sz="4000" baseline="-25000" dirty="0"/>
              <a:t>0</a:t>
            </a:r>
            <a:r>
              <a:rPr lang="en-US" altLang="en-US" sz="4000" dirty="0"/>
              <a:t>, we have “</a:t>
            </a:r>
            <a:r>
              <a:rPr lang="en-US" altLang="en-US" sz="4000" dirty="0">
                <a:latin typeface="Symbol" pitchFamily="2" charset="2"/>
              </a:rPr>
              <a:t>Q</a:t>
            </a:r>
            <a:r>
              <a:rPr lang="en-US" altLang="en-US" sz="4000" dirty="0"/>
              <a:t>(1)” </a:t>
            </a:r>
            <a:r>
              <a:rPr lang="en-US" altLang="en-US" sz="4000" dirty="0">
                <a:latin typeface="Symbol" pitchFamily="2" charset="2"/>
              </a:rPr>
              <a:t>£</a:t>
            </a:r>
            <a:r>
              <a:rPr lang="en-US" altLang="en-US" sz="4000" dirty="0"/>
              <a:t> </a:t>
            </a:r>
            <a:r>
              <a:rPr lang="en-US" altLang="en-US" sz="4000" i="1" dirty="0"/>
              <a:t>cn</a:t>
            </a:r>
            <a:r>
              <a:rPr lang="en-US" altLang="en-US" sz="4000" baseline="30000" dirty="0"/>
              <a:t>3</a:t>
            </a:r>
            <a:r>
              <a:rPr lang="en-US" altLang="en-US" sz="4000" dirty="0"/>
              <a:t>, if we pick </a:t>
            </a:r>
            <a:r>
              <a:rPr lang="en-US" altLang="en-US" sz="4000" i="1" dirty="0"/>
              <a:t>c</a:t>
            </a:r>
            <a:r>
              <a:rPr lang="en-US" altLang="en-US" sz="4000" dirty="0"/>
              <a:t> big enough.</a:t>
            </a:r>
          </a:p>
          <a:p>
            <a:endParaRPr lang="en-US" dirty="0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CDC80178-C097-A882-0D01-89F3E54DAF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539750" cy="379412"/>
          </a:xfrm>
        </p:spPr>
        <p:txBody>
          <a:bodyPr/>
          <a:lstStyle/>
          <a:p>
            <a:r>
              <a:rPr lang="en-US" altLang="en-US"/>
              <a:t>L2.</a:t>
            </a:r>
            <a:fld id="{6AD3F220-F05B-194F-811E-4B1371B4D5CE}" type="slidenum">
              <a:rPr lang="en-US" altLang="en-US"/>
              <a:pPr/>
              <a:t>8</a:t>
            </a:fld>
            <a:endParaRPr lang="en-US" altLang="en-US"/>
          </a:p>
        </p:txBody>
      </p:sp>
      <p:grpSp>
        <p:nvGrpSpPr>
          <p:cNvPr id="65543" name="Group 2055">
            <a:extLst>
              <a:ext uri="{FF2B5EF4-FFF2-40B4-BE49-F238E27FC236}">
                <a16:creationId xmlns:a16="http://schemas.microsoft.com/office/drawing/2014/main" id="{0B0DEC60-A90C-9DB0-792E-6926500F6D4C}"/>
              </a:ext>
            </a:extLst>
          </p:cNvPr>
          <p:cNvGrpSpPr>
            <a:grpSpLocks/>
          </p:cNvGrpSpPr>
          <p:nvPr/>
        </p:nvGrpSpPr>
        <p:grpSpPr bwMode="auto">
          <a:xfrm>
            <a:off x="2159000" y="7313904"/>
            <a:ext cx="20970775" cy="1761509"/>
            <a:chOff x="619" y="3304"/>
            <a:chExt cx="4512" cy="379"/>
          </a:xfrm>
        </p:grpSpPr>
        <p:sp>
          <p:nvSpPr>
            <p:cNvPr id="65541" name="Text Box 2053">
              <a:extLst>
                <a:ext uri="{FF2B5EF4-FFF2-40B4-BE49-F238E27FC236}">
                  <a16:creationId xmlns:a16="http://schemas.microsoft.com/office/drawing/2014/main" id="{5802E29F-33C5-AAF3-E1B7-42D817B21D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1" y="3504"/>
              <a:ext cx="1308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4800" b="1" i="1" dirty="0">
                  <a:solidFill>
                    <a:schemeClr val="accent4"/>
                  </a:solidFill>
                </a:rPr>
                <a:t>This bound is not tight!</a:t>
              </a:r>
              <a:endParaRPr lang="en-US" altLang="en-US" sz="4800" b="1" dirty="0">
                <a:solidFill>
                  <a:schemeClr val="accent4"/>
                </a:solidFill>
              </a:endParaRPr>
            </a:p>
          </p:txBody>
        </p:sp>
        <p:sp>
          <p:nvSpPr>
            <p:cNvPr id="65542" name="Line 2054">
              <a:extLst>
                <a:ext uri="{FF2B5EF4-FFF2-40B4-BE49-F238E27FC236}">
                  <a16:creationId xmlns:a16="http://schemas.microsoft.com/office/drawing/2014/main" id="{6C95D4F8-7D30-3AA8-E3DA-F413A7422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9" y="3304"/>
              <a:ext cx="4512" cy="0"/>
            </a:xfrm>
            <a:prstGeom prst="line">
              <a:avLst/>
            </a:prstGeom>
            <a:noFill/>
            <a:ln w="76200" cmpd="tri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480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CF1BC23B-C25F-6E30-5728-1CAD2FAA05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Substitution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C2F2D-1044-E13D-C901-829E2CD378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tighter upper bound?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D94F78D6-2376-8804-CAC8-0D370D7873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539750" cy="379412"/>
          </a:xfrm>
        </p:spPr>
        <p:txBody>
          <a:bodyPr/>
          <a:lstStyle/>
          <a:p>
            <a:r>
              <a:rPr lang="en-US" altLang="en-US"/>
              <a:t>L2.</a:t>
            </a:r>
            <a:fld id="{D753209B-C1F4-8D4C-B093-3E07CF1E1B78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66564" name="Text Box 4">
            <a:extLst>
              <a:ext uri="{FF2B5EF4-FFF2-40B4-BE49-F238E27FC236}">
                <a16:creationId xmlns:a16="http://schemas.microsoft.com/office/drawing/2014/main" id="{CCE233F8-DACF-CCD9-623A-54C4E49BBE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7377" y="3945472"/>
            <a:ext cx="824456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800" dirty="0">
                <a:solidFill>
                  <a:schemeClr val="bg1"/>
                </a:solidFill>
              </a:rPr>
              <a:t>We shall prove that </a:t>
            </a:r>
            <a:r>
              <a:rPr lang="en-US" altLang="en-US" sz="4800" i="1" dirty="0">
                <a:solidFill>
                  <a:schemeClr val="bg1"/>
                </a:solidFill>
              </a:rPr>
              <a:t>T</a:t>
            </a:r>
            <a:r>
              <a:rPr lang="en-US" altLang="en-US" sz="4800" dirty="0">
                <a:solidFill>
                  <a:schemeClr val="bg1"/>
                </a:solidFill>
              </a:rPr>
              <a:t>(</a:t>
            </a:r>
            <a:r>
              <a:rPr lang="en-US" altLang="en-US" sz="4800" i="1" dirty="0">
                <a:solidFill>
                  <a:schemeClr val="bg1"/>
                </a:solidFill>
              </a:rPr>
              <a:t>n</a:t>
            </a:r>
            <a:r>
              <a:rPr lang="en-US" altLang="en-US" sz="4800" dirty="0">
                <a:solidFill>
                  <a:schemeClr val="bg1"/>
                </a:solidFill>
              </a:rPr>
              <a:t>) = </a:t>
            </a:r>
            <a:r>
              <a:rPr lang="en-US" altLang="en-US" sz="4800" i="1" dirty="0">
                <a:solidFill>
                  <a:schemeClr val="bg1"/>
                </a:solidFill>
              </a:rPr>
              <a:t>O</a:t>
            </a:r>
            <a:r>
              <a:rPr lang="en-US" altLang="en-US" sz="4800" dirty="0">
                <a:solidFill>
                  <a:schemeClr val="bg1"/>
                </a:solidFill>
              </a:rPr>
              <a:t>(</a:t>
            </a:r>
            <a:r>
              <a:rPr lang="en-US" altLang="en-US" sz="4800" i="1" dirty="0">
                <a:solidFill>
                  <a:schemeClr val="bg1"/>
                </a:solidFill>
              </a:rPr>
              <a:t>n</a:t>
            </a:r>
            <a:r>
              <a:rPr lang="en-US" altLang="en-US" sz="4800" baseline="30000" dirty="0">
                <a:solidFill>
                  <a:schemeClr val="bg1"/>
                </a:solidFill>
              </a:rPr>
              <a:t>2</a:t>
            </a:r>
            <a:r>
              <a:rPr lang="en-US" altLang="en-US" sz="4800" dirty="0">
                <a:solidFill>
                  <a:schemeClr val="bg1"/>
                </a:solidFill>
              </a:rPr>
              <a:t>).</a:t>
            </a:r>
          </a:p>
        </p:txBody>
      </p:sp>
      <p:sp>
        <p:nvSpPr>
          <p:cNvPr id="66565" name="Text Box 5">
            <a:extLst>
              <a:ext uri="{FF2B5EF4-FFF2-40B4-BE49-F238E27FC236}">
                <a16:creationId xmlns:a16="http://schemas.microsoft.com/office/drawing/2014/main" id="{478FBD9E-AE82-3E40-A804-D89AC590C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0666" y="5317072"/>
            <a:ext cx="812273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800" dirty="0">
                <a:solidFill>
                  <a:schemeClr val="bg1"/>
                </a:solidFill>
              </a:rPr>
              <a:t>Assume that </a:t>
            </a:r>
            <a:r>
              <a:rPr lang="en-US" altLang="en-US" sz="4800" i="1" dirty="0">
                <a:solidFill>
                  <a:schemeClr val="bg1"/>
                </a:solidFill>
              </a:rPr>
              <a:t>T</a:t>
            </a:r>
            <a:r>
              <a:rPr lang="en-US" altLang="en-US" sz="4800" dirty="0">
                <a:solidFill>
                  <a:schemeClr val="bg1"/>
                </a:solidFill>
              </a:rPr>
              <a:t>(</a:t>
            </a:r>
            <a:r>
              <a:rPr lang="en-US" altLang="en-US" sz="4800" i="1" dirty="0">
                <a:solidFill>
                  <a:schemeClr val="bg1"/>
                </a:solidFill>
              </a:rPr>
              <a:t>k</a:t>
            </a:r>
            <a:r>
              <a:rPr lang="en-US" altLang="en-US" sz="4800" dirty="0">
                <a:solidFill>
                  <a:schemeClr val="bg1"/>
                </a:solidFill>
              </a:rPr>
              <a:t>) </a:t>
            </a:r>
            <a:r>
              <a:rPr lang="en-US" altLang="en-US" sz="4800" dirty="0">
                <a:solidFill>
                  <a:schemeClr val="bg1"/>
                </a:solidFill>
                <a:latin typeface="Symbol" pitchFamily="2" charset="2"/>
              </a:rPr>
              <a:t>£</a:t>
            </a:r>
            <a:r>
              <a:rPr lang="en-US" altLang="en-US" sz="4800" dirty="0">
                <a:solidFill>
                  <a:schemeClr val="bg1"/>
                </a:solidFill>
              </a:rPr>
              <a:t> </a:t>
            </a:r>
            <a:r>
              <a:rPr lang="en-US" altLang="en-US" sz="4800" i="1" dirty="0">
                <a:solidFill>
                  <a:schemeClr val="bg1"/>
                </a:solidFill>
              </a:rPr>
              <a:t>ck</a:t>
            </a:r>
            <a:r>
              <a:rPr lang="en-US" altLang="en-US" sz="4800" baseline="30000" dirty="0">
                <a:solidFill>
                  <a:schemeClr val="bg1"/>
                </a:solidFill>
              </a:rPr>
              <a:t>2</a:t>
            </a:r>
            <a:r>
              <a:rPr lang="en-US" altLang="en-US" sz="4800" dirty="0">
                <a:solidFill>
                  <a:schemeClr val="bg1"/>
                </a:solidFill>
              </a:rPr>
              <a:t> for </a:t>
            </a:r>
            <a:r>
              <a:rPr lang="en-US" altLang="en-US" sz="4800" i="1" dirty="0">
                <a:solidFill>
                  <a:schemeClr val="bg1"/>
                </a:solidFill>
              </a:rPr>
              <a:t>k</a:t>
            </a:r>
            <a:r>
              <a:rPr lang="en-US" altLang="en-US" sz="4800" dirty="0">
                <a:solidFill>
                  <a:schemeClr val="bg1"/>
                </a:solidFill>
              </a:rPr>
              <a:t> &lt; </a:t>
            </a:r>
            <a:r>
              <a:rPr lang="en-US" altLang="en-US" sz="4800" i="1" dirty="0">
                <a:solidFill>
                  <a:schemeClr val="bg1"/>
                </a:solidFill>
              </a:rPr>
              <a:t>n</a:t>
            </a:r>
            <a:r>
              <a:rPr lang="en-US" altLang="en-US" sz="48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66573" name="Text Box 13">
            <a:extLst>
              <a:ext uri="{FF2B5EF4-FFF2-40B4-BE49-F238E27FC236}">
                <a16:creationId xmlns:a16="http://schemas.microsoft.com/office/drawing/2014/main" id="{07446E60-452F-3CAF-1F62-D356E44E6B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1673" y="10978098"/>
            <a:ext cx="716894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for </a:t>
            </a:r>
            <a:r>
              <a:rPr lang="en-US" altLang="en-US" sz="4800" b="1" i="1">
                <a:solidFill>
                  <a:schemeClr val="bg1"/>
                </a:solidFill>
              </a:rPr>
              <a:t>no</a:t>
            </a:r>
            <a:r>
              <a:rPr lang="en-US" altLang="en-US" sz="4800">
                <a:solidFill>
                  <a:schemeClr val="bg1"/>
                </a:solidFill>
              </a:rPr>
              <a:t> choice of </a:t>
            </a:r>
            <a:r>
              <a:rPr lang="en-US" altLang="en-US" sz="4800" i="1">
                <a:solidFill>
                  <a:schemeClr val="bg1"/>
                </a:solidFill>
              </a:rPr>
              <a:t>c</a:t>
            </a:r>
            <a:r>
              <a:rPr lang="en-US" altLang="en-US" sz="4800">
                <a:solidFill>
                  <a:schemeClr val="bg1"/>
                </a:solidFill>
              </a:rPr>
              <a:t> &gt; 0.  Lose!</a:t>
            </a:r>
          </a:p>
        </p:txBody>
      </p:sp>
      <p:grpSp>
        <p:nvGrpSpPr>
          <p:cNvPr id="66578" name="Group 18">
            <a:extLst>
              <a:ext uri="{FF2B5EF4-FFF2-40B4-BE49-F238E27FC236}">
                <a16:creationId xmlns:a16="http://schemas.microsoft.com/office/drawing/2014/main" id="{0AFD753D-9E9A-F5E3-6BA1-985EE521775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78034" y="6501347"/>
            <a:ext cx="7315201" cy="3057524"/>
            <a:chOff x="888" y="1813"/>
            <a:chExt cx="2304" cy="963"/>
          </a:xfrm>
        </p:grpSpPr>
        <p:sp>
          <p:nvSpPr>
            <p:cNvPr id="66577" name="AutoShape 17">
              <a:extLst>
                <a:ext uri="{FF2B5EF4-FFF2-40B4-BE49-F238E27FC236}">
                  <a16:creationId xmlns:a16="http://schemas.microsoft.com/office/drawing/2014/main" id="{7B072AC9-C8F7-2CBF-B4CB-C5BB6B46645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88" y="1872"/>
              <a:ext cx="1992" cy="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4800"/>
            </a:p>
          </p:txBody>
        </p:sp>
        <p:sp>
          <p:nvSpPr>
            <p:cNvPr id="66579" name="Rectangle 19">
              <a:extLst>
                <a:ext uri="{FF2B5EF4-FFF2-40B4-BE49-F238E27FC236}">
                  <a16:creationId xmlns:a16="http://schemas.microsoft.com/office/drawing/2014/main" id="{75C08950-E045-715C-E9DA-8018B9092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" y="2471"/>
              <a:ext cx="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 altLang="en-US" sz="4800">
                <a:solidFill>
                  <a:schemeClr val="bg1"/>
                </a:solidFill>
              </a:endParaRPr>
            </a:p>
          </p:txBody>
        </p:sp>
        <p:sp>
          <p:nvSpPr>
            <p:cNvPr id="66580" name="Rectangle 20">
              <a:extLst>
                <a:ext uri="{FF2B5EF4-FFF2-40B4-BE49-F238E27FC236}">
                  <a16:creationId xmlns:a16="http://schemas.microsoft.com/office/drawing/2014/main" id="{176220BB-A01A-B46F-008D-A22DD4406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3" y="2471"/>
              <a:ext cx="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 altLang="en-US" sz="4800">
                <a:solidFill>
                  <a:schemeClr val="bg1"/>
                </a:solidFill>
              </a:endParaRPr>
            </a:p>
          </p:txBody>
        </p:sp>
        <p:sp>
          <p:nvSpPr>
            <p:cNvPr id="66581" name="Rectangle 21">
              <a:extLst>
                <a:ext uri="{FF2B5EF4-FFF2-40B4-BE49-F238E27FC236}">
                  <a16:creationId xmlns:a16="http://schemas.microsoft.com/office/drawing/2014/main" id="{EE697E9D-91F8-6DC4-1AF1-E2AD5E821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" y="2164"/>
              <a:ext cx="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 altLang="en-US" sz="4800">
                <a:solidFill>
                  <a:schemeClr val="bg1"/>
                </a:solidFill>
              </a:endParaRPr>
            </a:p>
          </p:txBody>
        </p:sp>
        <p:sp>
          <p:nvSpPr>
            <p:cNvPr id="66582" name="Rectangle 22">
              <a:extLst>
                <a:ext uri="{FF2B5EF4-FFF2-40B4-BE49-F238E27FC236}">
                  <a16:creationId xmlns:a16="http://schemas.microsoft.com/office/drawing/2014/main" id="{13AF71FD-5985-644B-D1FC-AC4462C1D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" y="1842"/>
              <a:ext cx="5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480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66583" name="Rectangle 23">
              <a:extLst>
                <a:ext uri="{FF2B5EF4-FFF2-40B4-BE49-F238E27FC236}">
                  <a16:creationId xmlns:a16="http://schemas.microsoft.com/office/drawing/2014/main" id="{0213C575-7FCD-672F-EFB6-2E30D416B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842"/>
              <a:ext cx="9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480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66584" name="Rectangle 24">
              <a:extLst>
                <a:ext uri="{FF2B5EF4-FFF2-40B4-BE49-F238E27FC236}">
                  <a16:creationId xmlns:a16="http://schemas.microsoft.com/office/drawing/2014/main" id="{F2FF6A78-4534-3A8F-A337-B083EFA70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5" y="1842"/>
              <a:ext cx="7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4800">
                  <a:solidFill>
                    <a:schemeClr val="bg1"/>
                  </a:solidFill>
                </a:rPr>
                <a:t>/</a:t>
              </a:r>
            </a:p>
          </p:txBody>
        </p:sp>
        <p:sp>
          <p:nvSpPr>
            <p:cNvPr id="66585" name="Rectangle 25">
              <a:extLst>
                <a:ext uri="{FF2B5EF4-FFF2-40B4-BE49-F238E27FC236}">
                  <a16:creationId xmlns:a16="http://schemas.microsoft.com/office/drawing/2014/main" id="{20196E93-3F2C-42BF-AA7F-8AEED5D7C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5" y="1842"/>
              <a:ext cx="5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4800">
                  <a:solidFill>
                    <a:schemeClr val="bg1"/>
                  </a:solidFill>
                </a:rPr>
                <a:t>(</a:t>
              </a:r>
            </a:p>
          </p:txBody>
        </p:sp>
        <p:sp>
          <p:nvSpPr>
            <p:cNvPr id="66586" name="Rectangle 26">
              <a:extLst>
                <a:ext uri="{FF2B5EF4-FFF2-40B4-BE49-F238E27FC236}">
                  <a16:creationId xmlns:a16="http://schemas.microsoft.com/office/drawing/2014/main" id="{69F1E0A3-2B29-AF8C-973A-A77053FC8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5" y="1842"/>
              <a:ext cx="9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480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66587" name="Rectangle 27">
              <a:extLst>
                <a:ext uri="{FF2B5EF4-FFF2-40B4-BE49-F238E27FC236}">
                  <a16:creationId xmlns:a16="http://schemas.microsoft.com/office/drawing/2014/main" id="{C27A1E32-7943-8E82-FA1B-9D152CAB0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9" y="1842"/>
              <a:ext cx="5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480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66588" name="Rectangle 28">
              <a:extLst>
                <a:ext uri="{FF2B5EF4-FFF2-40B4-BE49-F238E27FC236}">
                  <a16:creationId xmlns:a16="http://schemas.microsoft.com/office/drawing/2014/main" id="{642B86B2-780B-1313-4CE9-CA665E97B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" y="1842"/>
              <a:ext cx="5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4800">
                  <a:solidFill>
                    <a:schemeClr val="bg1"/>
                  </a:solidFill>
                </a:rPr>
                <a:t>(</a:t>
              </a:r>
            </a:p>
          </p:txBody>
        </p:sp>
        <p:sp>
          <p:nvSpPr>
            <p:cNvPr id="66589" name="Rectangle 29">
              <a:extLst>
                <a:ext uri="{FF2B5EF4-FFF2-40B4-BE49-F238E27FC236}">
                  <a16:creationId xmlns:a16="http://schemas.microsoft.com/office/drawing/2014/main" id="{8D49E014-D543-BCEB-DBCF-4BD1647A6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5" y="2157"/>
              <a:ext cx="9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480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66590" name="Rectangle 30">
              <a:extLst>
                <a:ext uri="{FF2B5EF4-FFF2-40B4-BE49-F238E27FC236}">
                  <a16:creationId xmlns:a16="http://schemas.microsoft.com/office/drawing/2014/main" id="{05B33704-DB04-2E1A-1E7C-38A2A4087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" y="2471"/>
              <a:ext cx="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 altLang="en-US" sz="4800">
                <a:solidFill>
                  <a:schemeClr val="bg1"/>
                </a:solidFill>
              </a:endParaRPr>
            </a:p>
          </p:txBody>
        </p:sp>
        <p:sp>
          <p:nvSpPr>
            <p:cNvPr id="66591" name="Rectangle 31">
              <a:extLst>
                <a:ext uri="{FF2B5EF4-FFF2-40B4-BE49-F238E27FC236}">
                  <a16:creationId xmlns:a16="http://schemas.microsoft.com/office/drawing/2014/main" id="{2D023205-9B2A-2A00-CF52-2C50AEF7F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2471"/>
              <a:ext cx="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 altLang="en-US" sz="4800">
                <a:solidFill>
                  <a:schemeClr val="bg1"/>
                </a:solidFill>
              </a:endParaRPr>
            </a:p>
          </p:txBody>
        </p:sp>
        <p:sp>
          <p:nvSpPr>
            <p:cNvPr id="66592" name="Rectangle 32">
              <a:extLst>
                <a:ext uri="{FF2B5EF4-FFF2-40B4-BE49-F238E27FC236}">
                  <a16:creationId xmlns:a16="http://schemas.microsoft.com/office/drawing/2014/main" id="{C5640F10-35F0-B5E1-7267-C1BEC6747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2164"/>
              <a:ext cx="39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4800" i="1">
                  <a:solidFill>
                    <a:schemeClr val="bg1"/>
                  </a:solidFill>
                </a:rPr>
                <a:t>100n</a:t>
              </a:r>
              <a:endParaRPr lang="en-US" altLang="en-US" sz="4800">
                <a:solidFill>
                  <a:schemeClr val="bg1"/>
                </a:solidFill>
              </a:endParaRPr>
            </a:p>
          </p:txBody>
        </p:sp>
        <p:sp>
          <p:nvSpPr>
            <p:cNvPr id="66593" name="Rectangle 33">
              <a:extLst>
                <a:ext uri="{FF2B5EF4-FFF2-40B4-BE49-F238E27FC236}">
                  <a16:creationId xmlns:a16="http://schemas.microsoft.com/office/drawing/2014/main" id="{D541F377-FCC8-173A-BA71-2179DF3BE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164"/>
              <a:ext cx="18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4800" i="1">
                  <a:solidFill>
                    <a:schemeClr val="bg1"/>
                  </a:solidFill>
                </a:rPr>
                <a:t>cn</a:t>
              </a:r>
              <a:endParaRPr lang="en-US" altLang="en-US" sz="4800">
                <a:solidFill>
                  <a:schemeClr val="bg1"/>
                </a:solidFill>
              </a:endParaRPr>
            </a:p>
          </p:txBody>
        </p:sp>
        <p:sp>
          <p:nvSpPr>
            <p:cNvPr id="66594" name="Rectangle 34">
              <a:extLst>
                <a:ext uri="{FF2B5EF4-FFF2-40B4-BE49-F238E27FC236}">
                  <a16:creationId xmlns:a16="http://schemas.microsoft.com/office/drawing/2014/main" id="{8724147B-70CB-5D2E-CE85-ED9188B73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7" y="1842"/>
              <a:ext cx="39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4800" i="1">
                  <a:solidFill>
                    <a:schemeClr val="bg1"/>
                  </a:solidFill>
                </a:rPr>
                <a:t>100n</a:t>
              </a:r>
              <a:endParaRPr lang="en-US" altLang="en-US" sz="4800">
                <a:solidFill>
                  <a:schemeClr val="bg1"/>
                </a:solidFill>
              </a:endParaRPr>
            </a:p>
          </p:txBody>
        </p:sp>
        <p:sp>
          <p:nvSpPr>
            <p:cNvPr id="66595" name="Rectangle 35">
              <a:extLst>
                <a:ext uri="{FF2B5EF4-FFF2-40B4-BE49-F238E27FC236}">
                  <a16:creationId xmlns:a16="http://schemas.microsoft.com/office/drawing/2014/main" id="{82B2BA98-F0B5-138C-2118-AD72269B3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0" y="1842"/>
              <a:ext cx="9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4800" i="1">
                  <a:solidFill>
                    <a:schemeClr val="bg1"/>
                  </a:solidFill>
                </a:rPr>
                <a:t>n</a:t>
              </a:r>
              <a:endParaRPr lang="en-US" altLang="en-US" sz="4800">
                <a:solidFill>
                  <a:schemeClr val="bg1"/>
                </a:solidFill>
              </a:endParaRPr>
            </a:p>
          </p:txBody>
        </p:sp>
        <p:sp>
          <p:nvSpPr>
            <p:cNvPr id="66596" name="Rectangle 36">
              <a:extLst>
                <a:ext uri="{FF2B5EF4-FFF2-40B4-BE49-F238E27FC236}">
                  <a16:creationId xmlns:a16="http://schemas.microsoft.com/office/drawing/2014/main" id="{1E916242-FD26-BB71-D88F-04AAAA298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842"/>
              <a:ext cx="9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4800" i="1">
                  <a:solidFill>
                    <a:schemeClr val="bg1"/>
                  </a:solidFill>
                </a:rPr>
                <a:t>T</a:t>
              </a:r>
              <a:endParaRPr lang="en-US" altLang="en-US" sz="4800">
                <a:solidFill>
                  <a:schemeClr val="bg1"/>
                </a:solidFill>
              </a:endParaRPr>
            </a:p>
          </p:txBody>
        </p:sp>
        <p:sp>
          <p:nvSpPr>
            <p:cNvPr id="66597" name="Rectangle 37">
              <a:extLst>
                <a:ext uri="{FF2B5EF4-FFF2-40B4-BE49-F238E27FC236}">
                  <a16:creationId xmlns:a16="http://schemas.microsoft.com/office/drawing/2014/main" id="{B5D058C7-1A56-19AB-D9B9-003D6A4A8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" y="1842"/>
              <a:ext cx="9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4800" i="1">
                  <a:solidFill>
                    <a:schemeClr val="bg1"/>
                  </a:solidFill>
                </a:rPr>
                <a:t>n</a:t>
              </a:r>
              <a:endParaRPr lang="en-US" altLang="en-US" sz="4800">
                <a:solidFill>
                  <a:schemeClr val="bg1"/>
                </a:solidFill>
              </a:endParaRPr>
            </a:p>
          </p:txBody>
        </p:sp>
        <p:sp>
          <p:nvSpPr>
            <p:cNvPr id="66598" name="Rectangle 38">
              <a:extLst>
                <a:ext uri="{FF2B5EF4-FFF2-40B4-BE49-F238E27FC236}">
                  <a16:creationId xmlns:a16="http://schemas.microsoft.com/office/drawing/2014/main" id="{A54C4C69-25E5-D776-454D-A66BBF1E6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1842"/>
              <a:ext cx="9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4800" i="1">
                  <a:solidFill>
                    <a:schemeClr val="bg1"/>
                  </a:solidFill>
                </a:rPr>
                <a:t>T</a:t>
              </a:r>
              <a:endParaRPr lang="en-US" altLang="en-US" sz="4800">
                <a:solidFill>
                  <a:schemeClr val="bg1"/>
                </a:solidFill>
              </a:endParaRPr>
            </a:p>
          </p:txBody>
        </p:sp>
        <p:sp>
          <p:nvSpPr>
            <p:cNvPr id="66599" name="Rectangle 39">
              <a:extLst>
                <a:ext uri="{FF2B5EF4-FFF2-40B4-BE49-F238E27FC236}">
                  <a16:creationId xmlns:a16="http://schemas.microsoft.com/office/drawing/2014/main" id="{7559BDC7-6DDF-47BE-AA28-F4EB5E601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2442"/>
              <a:ext cx="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 altLang="en-US" sz="4800">
                <a:solidFill>
                  <a:schemeClr val="bg1"/>
                </a:solidFill>
              </a:endParaRPr>
            </a:p>
          </p:txBody>
        </p:sp>
        <p:sp>
          <p:nvSpPr>
            <p:cNvPr id="66600" name="Rectangle 40">
              <a:extLst>
                <a:ext uri="{FF2B5EF4-FFF2-40B4-BE49-F238E27FC236}">
                  <a16:creationId xmlns:a16="http://schemas.microsoft.com/office/drawing/2014/main" id="{56F2A810-AD13-9203-F0FC-B3A7E1615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8" y="2135"/>
              <a:ext cx="10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4800">
                  <a:solidFill>
                    <a:schemeClr val="bg1"/>
                  </a:solidFill>
                  <a:latin typeface="Symbol" pitchFamily="2" charset="2"/>
                </a:rPr>
                <a:t>+</a:t>
              </a:r>
              <a:endParaRPr lang="en-US" altLang="en-US" sz="4800">
                <a:solidFill>
                  <a:schemeClr val="bg1"/>
                </a:solidFill>
              </a:endParaRPr>
            </a:p>
          </p:txBody>
        </p:sp>
        <p:sp>
          <p:nvSpPr>
            <p:cNvPr id="66601" name="Rectangle 41">
              <a:extLst>
                <a:ext uri="{FF2B5EF4-FFF2-40B4-BE49-F238E27FC236}">
                  <a16:creationId xmlns:a16="http://schemas.microsoft.com/office/drawing/2014/main" id="{FDFBBC5E-978C-68AB-EAD2-169E8B4DF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" y="2135"/>
              <a:ext cx="10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4800">
                  <a:solidFill>
                    <a:schemeClr val="bg1"/>
                  </a:solidFill>
                  <a:latin typeface="Symbol" pitchFamily="2" charset="2"/>
                </a:rPr>
                <a:t>£</a:t>
              </a:r>
              <a:endParaRPr lang="en-US" altLang="en-US" sz="4800">
                <a:solidFill>
                  <a:schemeClr val="bg1"/>
                </a:solidFill>
              </a:endParaRPr>
            </a:p>
          </p:txBody>
        </p:sp>
        <p:sp>
          <p:nvSpPr>
            <p:cNvPr id="66602" name="Rectangle 42">
              <a:extLst>
                <a:ext uri="{FF2B5EF4-FFF2-40B4-BE49-F238E27FC236}">
                  <a16:creationId xmlns:a16="http://schemas.microsoft.com/office/drawing/2014/main" id="{208AB607-223B-632F-7A04-3CDC2241C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9" y="1813"/>
              <a:ext cx="10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4800">
                  <a:solidFill>
                    <a:schemeClr val="bg1"/>
                  </a:solidFill>
                  <a:latin typeface="Symbol" pitchFamily="2" charset="2"/>
                </a:rPr>
                <a:t>+</a:t>
              </a:r>
              <a:endParaRPr lang="en-US" altLang="en-US" sz="4800">
                <a:solidFill>
                  <a:schemeClr val="bg1"/>
                </a:solidFill>
              </a:endParaRPr>
            </a:p>
          </p:txBody>
        </p:sp>
        <p:sp>
          <p:nvSpPr>
            <p:cNvPr id="66603" name="Rectangle 43">
              <a:extLst>
                <a:ext uri="{FF2B5EF4-FFF2-40B4-BE49-F238E27FC236}">
                  <a16:creationId xmlns:a16="http://schemas.microsoft.com/office/drawing/2014/main" id="{221C8E15-05A2-B29E-FC78-E22176F35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" y="1813"/>
              <a:ext cx="10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en-US" sz="4800">
                  <a:solidFill>
                    <a:schemeClr val="bg1"/>
                  </a:solidFill>
                  <a:latin typeface="Symbol" pitchFamily="2" charset="2"/>
                </a:rPr>
                <a:t>=</a:t>
              </a:r>
              <a:endParaRPr lang="en-US" altLang="en-US" sz="4800">
                <a:solidFill>
                  <a:schemeClr val="bg1"/>
                </a:solidFill>
              </a:endParaRPr>
            </a:p>
          </p:txBody>
        </p:sp>
      </p:grpSp>
      <p:sp>
        <p:nvSpPr>
          <p:cNvPr id="66606" name="Rectangle 46">
            <a:extLst>
              <a:ext uri="{FF2B5EF4-FFF2-40B4-BE49-F238E27FC236}">
                <a16:creationId xmlns:a16="http://schemas.microsoft.com/office/drawing/2014/main" id="{D0965584-69E7-336F-3314-5902D5214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8341" y="8822271"/>
            <a:ext cx="3125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6610" name="Rectangle 50">
            <a:extLst>
              <a:ext uri="{FF2B5EF4-FFF2-40B4-BE49-F238E27FC236}">
                <a16:creationId xmlns:a16="http://schemas.microsoft.com/office/drawing/2014/main" id="{5DBA5825-E0D7-3D3C-5A35-7D24AC9C7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8274" y="8974671"/>
            <a:ext cx="57227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 i="1">
                <a:solidFill>
                  <a:schemeClr val="bg1"/>
                </a:solidFill>
              </a:rPr>
              <a:t>cn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6613" name="Rectangle 53">
            <a:extLst>
              <a:ext uri="{FF2B5EF4-FFF2-40B4-BE49-F238E27FC236}">
                <a16:creationId xmlns:a16="http://schemas.microsoft.com/office/drawing/2014/main" id="{BC6B5665-3673-E269-CA07-EC5380541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5355" y="8974671"/>
            <a:ext cx="33823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  <a:latin typeface="Symbol" pitchFamily="2" charset="2"/>
              </a:rPr>
              <a:t>£</a:t>
            </a:r>
            <a:endParaRPr lang="en-US" altLang="en-US" sz="4800">
              <a:solidFill>
                <a:schemeClr val="bg1"/>
              </a:solidFill>
            </a:endParaRPr>
          </a:p>
        </p:txBody>
      </p:sp>
      <p:sp>
        <p:nvSpPr>
          <p:cNvPr id="66614" name="Rectangle 54">
            <a:extLst>
              <a:ext uri="{FF2B5EF4-FFF2-40B4-BE49-F238E27FC236}">
                <a16:creationId xmlns:a16="http://schemas.microsoft.com/office/drawing/2014/main" id="{81FF75D9-EFDC-2A51-FFDF-98BA04F60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5490" y="8669871"/>
            <a:ext cx="15388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4800">
                <a:solidFill>
                  <a:schemeClr val="bg1"/>
                </a:solidFill>
                <a:latin typeface="Symbol" pitchFamily="2" charset="2"/>
              </a:rPr>
              <a:t> </a:t>
            </a:r>
            <a:endParaRPr lang="en-US" altLang="en-US" sz="48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FEBCA056-F2A5-496F-A830-7BAED988D208}" vid="{3C0D7A97-88A3-424B-BF48-73EB1D05E1BE}"/>
    </a:ext>
  </a:extLst>
</a:theme>
</file>

<file path=ppt/theme/theme2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CC0000"/>
      </a:accent2>
      <a:accent3>
        <a:srgbClr val="FFFFFF"/>
      </a:accent3>
      <a:accent4>
        <a:srgbClr val="000000"/>
      </a:accent4>
      <a:accent5>
        <a:srgbClr val="E2E2FF"/>
      </a:accent5>
      <a:accent6>
        <a:srgbClr val="B90000"/>
      </a:accent6>
      <a:hlink>
        <a:srgbClr val="CC0000"/>
      </a:hlink>
      <a:folHlink>
        <a:srgbClr val="FF5050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99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B90000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12291</TotalTime>
  <Words>2575</Words>
  <Application>Microsoft Macintosh PowerPoint</Application>
  <PresentationFormat>Custom</PresentationFormat>
  <Paragraphs>565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51" baseType="lpstr">
      <vt:lpstr>Avenir Book</vt:lpstr>
      <vt:lpstr>Open Sans Light</vt:lpstr>
      <vt:lpstr>Symbol</vt:lpstr>
      <vt:lpstr>Cambria Math</vt:lpstr>
      <vt:lpstr>Open Sans Semibold</vt:lpstr>
      <vt:lpstr>Calibri</vt:lpstr>
      <vt:lpstr>Helvetica Neue Medium</vt:lpstr>
      <vt:lpstr>Garamond</vt:lpstr>
      <vt:lpstr>Open Sans ExtraBold</vt:lpstr>
      <vt:lpstr>OCRB</vt:lpstr>
      <vt:lpstr>Times New Roman</vt:lpstr>
      <vt:lpstr>Arial</vt:lpstr>
      <vt:lpstr>21_BasicWhite</vt:lpstr>
      <vt:lpstr>Default Design</vt:lpstr>
      <vt:lpstr>Divide and Conquer: Recurrence</vt:lpstr>
      <vt:lpstr>Outline Materials</vt:lpstr>
      <vt:lpstr>Learning outcomes</vt:lpstr>
      <vt:lpstr>Solving Recurrences</vt:lpstr>
      <vt:lpstr>Solving Recurrences</vt:lpstr>
      <vt:lpstr>Substitution method</vt:lpstr>
      <vt:lpstr>Substitution method</vt:lpstr>
      <vt:lpstr>Substitution method</vt:lpstr>
      <vt:lpstr>Substitution method</vt:lpstr>
      <vt:lpstr>Substitution method</vt:lpstr>
      <vt:lpstr>Recursion-tree method</vt:lpstr>
      <vt:lpstr>recursion tree method</vt:lpstr>
      <vt:lpstr>recursion tree method</vt:lpstr>
      <vt:lpstr>recursion tree method</vt:lpstr>
      <vt:lpstr>recursion tree method</vt:lpstr>
      <vt:lpstr>recursion tree method</vt:lpstr>
      <vt:lpstr>recursion tree method</vt:lpstr>
      <vt:lpstr>recursion tree method</vt:lpstr>
      <vt:lpstr>recursion tree method</vt:lpstr>
      <vt:lpstr>recursion tree method</vt:lpstr>
      <vt:lpstr>recursion tree method</vt:lpstr>
      <vt:lpstr>recursion tree method</vt:lpstr>
      <vt:lpstr>recursion tree method</vt:lpstr>
      <vt:lpstr>recursion tree method</vt:lpstr>
      <vt:lpstr>The master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Algorithms In Programming</dc:title>
  <dc:creator>HENRY LUCKY</dc:creator>
  <cp:lastModifiedBy>HENRY LUCKY</cp:lastModifiedBy>
  <cp:revision>47</cp:revision>
  <dcterms:created xsi:type="dcterms:W3CDTF">2023-06-13T08:42:51Z</dcterms:created>
  <dcterms:modified xsi:type="dcterms:W3CDTF">2023-08-02T02:43:50Z</dcterms:modified>
</cp:coreProperties>
</file>